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5"/>
  </p:notesMasterIdLst>
  <p:sldIdLst>
    <p:sldId id="256" r:id="rId3"/>
    <p:sldId id="278" r:id="rId4"/>
    <p:sldId id="276" r:id="rId5"/>
    <p:sldId id="277" r:id="rId6"/>
    <p:sldId id="258" r:id="rId7"/>
    <p:sldId id="263" r:id="rId8"/>
    <p:sldId id="260" r:id="rId9"/>
    <p:sldId id="275" r:id="rId10"/>
    <p:sldId id="273" r:id="rId11"/>
    <p:sldId id="268" r:id="rId12"/>
    <p:sldId id="265" r:id="rId13"/>
    <p:sldId id="27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4" d="100"/>
          <a:sy n="64" d="100"/>
        </p:scale>
        <p:origin x="-227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salvador:Downloads:Facilities%20by%20Country%20and%20Workers%20by%20Country%20Charts,%20Q2.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Worksheet%20in%20Reuni&#227;o%2006ABRIL2011.ppt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6"/>
    </mc:Choice>
    <mc:Fallback>
      <c:style val="36"/>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'Workers by Country'!$F$1</c:f>
              <c:strCache>
                <c:ptCount val="1"/>
                <c:pt idx="0">
                  <c:v>Number of Facilities</c:v>
                </c:pt>
              </c:strCache>
            </c:strRef>
          </c:tx>
          <c:invertIfNegative val="0"/>
          <c:dPt>
            <c:idx val="6"/>
            <c:invertIfNegative val="0"/>
            <c:bubble3D val="0"/>
            <c:spPr>
              <a:solidFill>
                <a:srgbClr val="008000"/>
              </a:solidFill>
            </c:spPr>
          </c:dPt>
          <c:cat>
            <c:strRef>
              <c:f>'Workers by Country'!$E$2:$E$21</c:f>
              <c:strCache>
                <c:ptCount val="20"/>
                <c:pt idx="0">
                  <c:v>Italy</c:v>
                </c:pt>
                <c:pt idx="1">
                  <c:v>India</c:v>
                </c:pt>
                <c:pt idx="2">
                  <c:v>China</c:v>
                </c:pt>
                <c:pt idx="3">
                  <c:v>Romania</c:v>
                </c:pt>
                <c:pt idx="4">
                  <c:v>Pakistan</c:v>
                </c:pt>
                <c:pt idx="5">
                  <c:v>Other</c:v>
                </c:pt>
                <c:pt idx="6">
                  <c:v>Brazil</c:v>
                </c:pt>
                <c:pt idx="7">
                  <c:v>Vietnam</c:v>
                </c:pt>
                <c:pt idx="8">
                  <c:v>Portugal</c:v>
                </c:pt>
                <c:pt idx="9">
                  <c:v>Spain</c:v>
                </c:pt>
                <c:pt idx="10">
                  <c:v>Czech Republic</c:v>
                </c:pt>
                <c:pt idx="11">
                  <c:v>Lithuania</c:v>
                </c:pt>
                <c:pt idx="12">
                  <c:v>Hong Kong</c:v>
                </c:pt>
                <c:pt idx="13">
                  <c:v>Taiwan</c:v>
                </c:pt>
                <c:pt idx="14">
                  <c:v>Greece</c:v>
                </c:pt>
                <c:pt idx="15">
                  <c:v>Sri Lanka</c:v>
                </c:pt>
                <c:pt idx="16">
                  <c:v>Thailand</c:v>
                </c:pt>
                <c:pt idx="17">
                  <c:v>Bulgaria</c:v>
                </c:pt>
                <c:pt idx="18">
                  <c:v>United Kingdom</c:v>
                </c:pt>
                <c:pt idx="19">
                  <c:v>Israel</c:v>
                </c:pt>
              </c:strCache>
            </c:strRef>
          </c:cat>
          <c:val>
            <c:numRef>
              <c:f>'Workers by Country'!$F$2:$F$21</c:f>
              <c:numCache>
                <c:formatCode>General</c:formatCode>
                <c:ptCount val="20"/>
                <c:pt idx="0">
                  <c:v>858.0</c:v>
                </c:pt>
                <c:pt idx="1">
                  <c:v>590.0</c:v>
                </c:pt>
                <c:pt idx="2">
                  <c:v>392.0</c:v>
                </c:pt>
                <c:pt idx="3">
                  <c:v>223.0</c:v>
                </c:pt>
                <c:pt idx="4">
                  <c:v>152.0</c:v>
                </c:pt>
                <c:pt idx="5">
                  <c:v>110.0</c:v>
                </c:pt>
                <c:pt idx="6">
                  <c:v>79.0</c:v>
                </c:pt>
                <c:pt idx="7">
                  <c:v>52.0</c:v>
                </c:pt>
                <c:pt idx="8">
                  <c:v>30.0</c:v>
                </c:pt>
                <c:pt idx="9">
                  <c:v>28.0</c:v>
                </c:pt>
                <c:pt idx="10">
                  <c:v>26.0</c:v>
                </c:pt>
                <c:pt idx="11">
                  <c:v>24.0</c:v>
                </c:pt>
                <c:pt idx="12">
                  <c:v>21.0</c:v>
                </c:pt>
                <c:pt idx="13">
                  <c:v>20.0</c:v>
                </c:pt>
                <c:pt idx="14">
                  <c:v>17.0</c:v>
                </c:pt>
                <c:pt idx="15">
                  <c:v>14.0</c:v>
                </c:pt>
                <c:pt idx="16">
                  <c:v>12.0</c:v>
                </c:pt>
                <c:pt idx="17">
                  <c:v>11.0</c:v>
                </c:pt>
                <c:pt idx="18">
                  <c:v>11.0</c:v>
                </c:pt>
                <c:pt idx="19">
                  <c:v>10.0</c:v>
                </c:pt>
              </c:numCache>
            </c:numRef>
          </c:val>
        </c:ser>
        <c:dLbls>
          <c:showLegendKey val="0"/>
          <c:showVal val="0"/>
          <c:showCatName val="0"/>
          <c:showSerName val="0"/>
          <c:showPercent val="0"/>
          <c:showBubbleSize val="0"/>
        </c:dLbls>
        <c:gapWidth val="150"/>
        <c:shape val="box"/>
        <c:axId val="2068678088"/>
        <c:axId val="2068681064"/>
        <c:axId val="0"/>
      </c:bar3DChart>
      <c:catAx>
        <c:axId val="2068678088"/>
        <c:scaling>
          <c:orientation val="minMax"/>
        </c:scaling>
        <c:delete val="0"/>
        <c:axPos val="l"/>
        <c:majorTickMark val="out"/>
        <c:minorTickMark val="none"/>
        <c:tickLblPos val="nextTo"/>
        <c:crossAx val="2068681064"/>
        <c:crosses val="autoZero"/>
        <c:auto val="1"/>
        <c:lblAlgn val="ctr"/>
        <c:lblOffset val="100"/>
        <c:noMultiLvlLbl val="0"/>
      </c:catAx>
      <c:valAx>
        <c:axId val="2068681064"/>
        <c:scaling>
          <c:orientation val="minMax"/>
        </c:scaling>
        <c:delete val="0"/>
        <c:axPos val="b"/>
        <c:majorGridlines/>
        <c:numFmt formatCode="General" sourceLinked="1"/>
        <c:majorTickMark val="out"/>
        <c:minorTickMark val="none"/>
        <c:tickLblPos val="nextTo"/>
        <c:crossAx val="2068678088"/>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0532112131816856"/>
          <c:y val="0.0505085878961008"/>
          <c:w val="0.789001774083795"/>
          <c:h val="0.892398148195202"/>
        </c:manualLayout>
      </c:layout>
      <c:scatterChart>
        <c:scatterStyle val="smoothMarker"/>
        <c:varyColors val="0"/>
        <c:ser>
          <c:idx val="0"/>
          <c:order val="0"/>
          <c:tx>
            <c:strRef>
              <c:f>'[Worksheet in Reunião 06ABRIL2011.pptx]Sheet2'!$A$2</c:f>
              <c:strCache>
                <c:ptCount val="1"/>
                <c:pt idx="0">
                  <c:v>NBR16001</c:v>
                </c:pt>
              </c:strCache>
            </c:strRef>
          </c:tx>
          <c:spPr>
            <a:ln w="76200" cmpd="sng"/>
          </c:spPr>
          <c:marker>
            <c:symbol val="none"/>
          </c:marker>
          <c:xVal>
            <c:numRef>
              <c:f>'[Worksheet in Reunião 06ABRIL2011.pptx]Sheet2'!$B$1:$P$1</c:f>
              <c:numCache>
                <c:formatCode>General</c:formatCode>
                <c:ptCount val="15"/>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pt idx="13">
                  <c:v>2010.0</c:v>
                </c:pt>
                <c:pt idx="14">
                  <c:v>2011.0</c:v>
                </c:pt>
              </c:numCache>
            </c:numRef>
          </c:xVal>
          <c:yVal>
            <c:numRef>
              <c:f>'[Worksheet in Reunião 06ABRIL2011.pptx]Sheet2'!$B$2:$P$2</c:f>
              <c:numCache>
                <c:formatCode>General</c:formatCode>
                <c:ptCount val="15"/>
                <c:pt idx="0">
                  <c:v>0.0</c:v>
                </c:pt>
                <c:pt idx="9">
                  <c:v>1.0</c:v>
                </c:pt>
                <c:pt idx="10">
                  <c:v>3.0</c:v>
                </c:pt>
                <c:pt idx="11">
                  <c:v>11.0</c:v>
                </c:pt>
                <c:pt idx="12">
                  <c:v>25.0</c:v>
                </c:pt>
                <c:pt idx="13">
                  <c:v>25.0</c:v>
                </c:pt>
                <c:pt idx="14">
                  <c:v>25.0</c:v>
                </c:pt>
              </c:numCache>
            </c:numRef>
          </c:yVal>
          <c:smooth val="1"/>
        </c:ser>
        <c:ser>
          <c:idx val="1"/>
          <c:order val="1"/>
          <c:tx>
            <c:strRef>
              <c:f>'[Worksheet in Reunião 06ABRIL2011.pptx]Sheet2'!$A$3</c:f>
              <c:strCache>
                <c:ptCount val="1"/>
                <c:pt idx="0">
                  <c:v>SA8000</c:v>
                </c:pt>
              </c:strCache>
            </c:strRef>
          </c:tx>
          <c:spPr>
            <a:ln w="76200" cmpd="sng"/>
          </c:spPr>
          <c:marker>
            <c:symbol val="none"/>
          </c:marker>
          <c:xVal>
            <c:numRef>
              <c:f>'[Worksheet in Reunião 06ABRIL2011.pptx]Sheet2'!$B$1:$P$1</c:f>
              <c:numCache>
                <c:formatCode>General</c:formatCode>
                <c:ptCount val="15"/>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pt idx="13">
                  <c:v>2010.0</c:v>
                </c:pt>
                <c:pt idx="14">
                  <c:v>2011.0</c:v>
                </c:pt>
              </c:numCache>
            </c:numRef>
          </c:xVal>
          <c:yVal>
            <c:numRef>
              <c:f>'[Worksheet in Reunião 06ABRIL2011.pptx]Sheet2'!$B$3:$P$3</c:f>
              <c:numCache>
                <c:formatCode>General</c:formatCode>
                <c:ptCount val="15"/>
                <c:pt idx="0">
                  <c:v>0.0</c:v>
                </c:pt>
                <c:pt idx="1">
                  <c:v>2.0</c:v>
                </c:pt>
                <c:pt idx="2">
                  <c:v>4.0</c:v>
                </c:pt>
                <c:pt idx="3">
                  <c:v>6.0</c:v>
                </c:pt>
                <c:pt idx="4">
                  <c:v>8.0</c:v>
                </c:pt>
                <c:pt idx="5" formatCode="0">
                  <c:v>10.7406</c:v>
                </c:pt>
                <c:pt idx="6" formatCode="0">
                  <c:v>25.0</c:v>
                </c:pt>
                <c:pt idx="7" formatCode="0">
                  <c:v>50.0</c:v>
                </c:pt>
                <c:pt idx="8" formatCode="0">
                  <c:v>75.0</c:v>
                </c:pt>
                <c:pt idx="9" formatCode="0">
                  <c:v>97.0</c:v>
                </c:pt>
                <c:pt idx="10" formatCode="0">
                  <c:v>91.0</c:v>
                </c:pt>
                <c:pt idx="11" formatCode="0">
                  <c:v>94.0</c:v>
                </c:pt>
                <c:pt idx="12">
                  <c:v>96.0</c:v>
                </c:pt>
                <c:pt idx="13" formatCode="0">
                  <c:v>86.0</c:v>
                </c:pt>
                <c:pt idx="14" formatCode="0">
                  <c:v>79.0</c:v>
                </c:pt>
              </c:numCache>
            </c:numRef>
          </c:yVal>
          <c:smooth val="1"/>
        </c:ser>
        <c:dLbls>
          <c:showLegendKey val="0"/>
          <c:showVal val="0"/>
          <c:showCatName val="0"/>
          <c:showSerName val="0"/>
          <c:showPercent val="0"/>
          <c:showBubbleSize val="0"/>
        </c:dLbls>
        <c:axId val="2068777800"/>
        <c:axId val="2068780856"/>
      </c:scatterChart>
      <c:valAx>
        <c:axId val="2068777800"/>
        <c:scaling>
          <c:orientation val="minMax"/>
        </c:scaling>
        <c:delete val="0"/>
        <c:axPos val="b"/>
        <c:numFmt formatCode="General" sourceLinked="1"/>
        <c:majorTickMark val="out"/>
        <c:minorTickMark val="none"/>
        <c:tickLblPos val="nextTo"/>
        <c:crossAx val="2068780856"/>
        <c:crosses val="autoZero"/>
        <c:crossBetween val="midCat"/>
      </c:valAx>
      <c:valAx>
        <c:axId val="2068780856"/>
        <c:scaling>
          <c:orientation val="minMax"/>
        </c:scaling>
        <c:delete val="0"/>
        <c:axPos val="l"/>
        <c:majorGridlines/>
        <c:numFmt formatCode="General" sourceLinked="1"/>
        <c:majorTickMark val="out"/>
        <c:minorTickMark val="none"/>
        <c:tickLblPos val="nextTo"/>
        <c:crossAx val="2068777800"/>
        <c:crosses val="autoZero"/>
        <c:crossBetween val="midCat"/>
      </c:valAx>
    </c:plotArea>
    <c:legend>
      <c:legendPos val="r"/>
      <c:layout/>
      <c:overlay val="0"/>
    </c:legend>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AEE2AB-8EC1-A441-B6AE-BFC6D63147FE}" type="doc">
      <dgm:prSet loTypeId="urn:microsoft.com/office/officeart/2005/8/layout/cycle4" loCatId="" qsTypeId="urn:microsoft.com/office/officeart/2005/8/quickstyle/simple5" qsCatId="simple" csTypeId="urn:microsoft.com/office/officeart/2005/8/colors/accent1_2" csCatId="accent1" phldr="1"/>
      <dgm:spPr/>
      <dgm:t>
        <a:bodyPr/>
        <a:lstStyle/>
        <a:p>
          <a:endParaRPr lang="en-US"/>
        </a:p>
      </dgm:t>
    </dgm:pt>
    <dgm:pt modelId="{F76BCF3E-D0BA-EF4C-AEEA-B98FB2664BFB}">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n-US" sz="1600" dirty="0" smtClean="0"/>
            <a:t>3.6 </a:t>
          </a:r>
          <a:r>
            <a:rPr lang="en-US" sz="1600" dirty="0" err="1" smtClean="0"/>
            <a:t>Medição</a:t>
          </a:r>
          <a:r>
            <a:rPr lang="en-US" sz="1600" dirty="0" smtClean="0"/>
            <a:t>, </a:t>
          </a:r>
          <a:r>
            <a:rPr lang="en-US" sz="1600" dirty="0" err="1" smtClean="0"/>
            <a:t>análise</a:t>
          </a:r>
          <a:r>
            <a:rPr lang="en-US" sz="1600" dirty="0" smtClean="0"/>
            <a:t> e </a:t>
          </a:r>
          <a:r>
            <a:rPr lang="en-US" sz="1600" dirty="0" err="1" smtClean="0"/>
            <a:t>melhoria</a:t>
          </a:r>
          <a:endParaRPr lang="en-US" sz="1600" dirty="0"/>
        </a:p>
      </dgm:t>
    </dgm:pt>
    <dgm:pt modelId="{BAF7D3AB-CECA-B545-BA3F-A5479D9E7EEC}" type="parTrans" cxnId="{1F814D80-EC7C-8841-BB07-292ED82A6AEF}">
      <dgm:prSet/>
      <dgm:spPr/>
      <dgm:t>
        <a:bodyPr/>
        <a:lstStyle/>
        <a:p>
          <a:endParaRPr lang="en-US"/>
        </a:p>
      </dgm:t>
    </dgm:pt>
    <dgm:pt modelId="{FDC91781-21DA-D74E-95DF-231F59137477}" type="sibTrans" cxnId="{1F814D80-EC7C-8841-BB07-292ED82A6AEF}">
      <dgm:prSet/>
      <dgm:spPr/>
      <dgm:t>
        <a:bodyPr/>
        <a:lstStyle/>
        <a:p>
          <a:endParaRPr lang="en-US"/>
        </a:p>
      </dgm:t>
    </dgm:pt>
    <dgm:pt modelId="{6FE95C2C-BCA8-9348-81B9-C6FFBD58B6EB}">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n-US" sz="1400" dirty="0" smtClean="0"/>
            <a:t>3.4 </a:t>
          </a:r>
          <a:r>
            <a:rPr lang="en-US" sz="1400" dirty="0" err="1" smtClean="0"/>
            <a:t>Implementação</a:t>
          </a:r>
          <a:r>
            <a:rPr lang="en-US" sz="1400" dirty="0" smtClean="0"/>
            <a:t> e </a:t>
          </a:r>
          <a:r>
            <a:rPr lang="en-US" sz="1400" dirty="0" err="1" smtClean="0"/>
            <a:t>operação</a:t>
          </a:r>
          <a:endParaRPr lang="en-US" sz="1400" dirty="0"/>
        </a:p>
      </dgm:t>
    </dgm:pt>
    <dgm:pt modelId="{6BF6E878-B76E-E94E-AD4B-52B7C47C6153}" type="parTrans" cxnId="{7F869E18-1519-5F4A-B8B5-D489422821C4}">
      <dgm:prSet/>
      <dgm:spPr/>
      <dgm:t>
        <a:bodyPr/>
        <a:lstStyle/>
        <a:p>
          <a:endParaRPr lang="en-US"/>
        </a:p>
      </dgm:t>
    </dgm:pt>
    <dgm:pt modelId="{08D7AF80-D654-3D43-B142-8957F399BC75}" type="sibTrans" cxnId="{7F869E18-1519-5F4A-B8B5-D489422821C4}">
      <dgm:prSet/>
      <dgm:spPr/>
      <dgm:t>
        <a:bodyPr/>
        <a:lstStyle/>
        <a:p>
          <a:endParaRPr lang="en-US"/>
        </a:p>
      </dgm:t>
    </dgm:pt>
    <dgm:pt modelId="{3DB28B88-3F48-F548-B74C-242007E9E037}">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n-US" sz="1600" dirty="0" smtClean="0"/>
            <a:t>3.5 </a:t>
          </a:r>
          <a:r>
            <a:rPr lang="en-US" sz="1600" dirty="0" err="1" smtClean="0"/>
            <a:t>Requisitos</a:t>
          </a:r>
          <a:r>
            <a:rPr lang="en-US" sz="1600" dirty="0" smtClean="0"/>
            <a:t> de </a:t>
          </a:r>
          <a:r>
            <a:rPr lang="en-US" sz="1600" dirty="0" err="1" smtClean="0"/>
            <a:t>documentaçã</a:t>
          </a:r>
          <a:r>
            <a:rPr lang="en-US" sz="1500" dirty="0" err="1" smtClean="0"/>
            <a:t>o</a:t>
          </a:r>
          <a:endParaRPr lang="en-US" sz="1500" dirty="0"/>
        </a:p>
      </dgm:t>
    </dgm:pt>
    <dgm:pt modelId="{DD11B137-0E3A-2D44-9278-66BEF8661809}" type="parTrans" cxnId="{5777B4FE-3BF6-A144-97D6-335A65D28A4F}">
      <dgm:prSet/>
      <dgm:spPr/>
      <dgm:t>
        <a:bodyPr/>
        <a:lstStyle/>
        <a:p>
          <a:endParaRPr lang="en-US"/>
        </a:p>
      </dgm:t>
    </dgm:pt>
    <dgm:pt modelId="{3ACF4F95-757B-D341-B9DF-D47FADADFD55}" type="sibTrans" cxnId="{5777B4FE-3BF6-A144-97D6-335A65D28A4F}">
      <dgm:prSet/>
      <dgm:spPr/>
      <dgm:t>
        <a:bodyPr/>
        <a:lstStyle/>
        <a:p>
          <a:endParaRPr lang="en-US"/>
        </a:p>
      </dgm:t>
    </dgm:pt>
    <dgm:pt modelId="{CBB84226-71D1-3E4A-B110-2746AAD62A21}">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n-US" sz="1600" dirty="0" smtClean="0"/>
            <a:t>3.3 </a:t>
          </a:r>
          <a:r>
            <a:rPr lang="en-US" sz="1600" dirty="0" err="1" smtClean="0"/>
            <a:t>Planejamento</a:t>
          </a:r>
          <a:endParaRPr lang="en-US" sz="1600" dirty="0"/>
        </a:p>
      </dgm:t>
    </dgm:pt>
    <dgm:pt modelId="{B00D2E9A-AB07-654E-ADF6-60F2DD2A328C}" type="sibTrans" cxnId="{83396448-928C-2548-83B5-03040414874C}">
      <dgm:prSet/>
      <dgm:spPr/>
      <dgm:t>
        <a:bodyPr/>
        <a:lstStyle/>
        <a:p>
          <a:endParaRPr lang="en-US"/>
        </a:p>
      </dgm:t>
    </dgm:pt>
    <dgm:pt modelId="{29E4E2E8-BA0E-D14C-8C64-2E2D6F4B17DF}" type="parTrans" cxnId="{83396448-928C-2548-83B5-03040414874C}">
      <dgm:prSet/>
      <dgm:spPr/>
      <dgm:t>
        <a:bodyPr/>
        <a:lstStyle/>
        <a:p>
          <a:endParaRPr lang="en-US"/>
        </a:p>
      </dgm:t>
    </dgm:pt>
    <dgm:pt modelId="{7C3A7358-22DA-8647-A25C-434378E9AFC9}" type="pres">
      <dgm:prSet presAssocID="{38AEE2AB-8EC1-A441-B6AE-BFC6D63147FE}" presName="cycleMatrixDiagram" presStyleCnt="0">
        <dgm:presLayoutVars>
          <dgm:chMax val="1"/>
          <dgm:dir/>
          <dgm:animLvl val="lvl"/>
          <dgm:resizeHandles val="exact"/>
        </dgm:presLayoutVars>
      </dgm:prSet>
      <dgm:spPr/>
      <dgm:t>
        <a:bodyPr/>
        <a:lstStyle/>
        <a:p>
          <a:endParaRPr lang="en-US"/>
        </a:p>
      </dgm:t>
    </dgm:pt>
    <dgm:pt modelId="{61539B08-21AE-5243-AD88-88FF99A2FC2C}" type="pres">
      <dgm:prSet presAssocID="{38AEE2AB-8EC1-A441-B6AE-BFC6D63147FE}" presName="children" presStyleCnt="0"/>
      <dgm:spPr/>
    </dgm:pt>
    <dgm:pt modelId="{C32015B6-3B71-D84A-A038-EACFFC1D4C46}" type="pres">
      <dgm:prSet presAssocID="{38AEE2AB-8EC1-A441-B6AE-BFC6D63147FE}" presName="childPlaceholder" presStyleCnt="0"/>
      <dgm:spPr/>
    </dgm:pt>
    <dgm:pt modelId="{AD0B0B98-DFF3-C045-AD17-E4B0CCA67A06}" type="pres">
      <dgm:prSet presAssocID="{38AEE2AB-8EC1-A441-B6AE-BFC6D63147FE}" presName="circle" presStyleCnt="0"/>
      <dgm:spPr/>
    </dgm:pt>
    <dgm:pt modelId="{F9EA323C-4482-9248-A3B5-81BDD8C66CE8}" type="pres">
      <dgm:prSet presAssocID="{38AEE2AB-8EC1-A441-B6AE-BFC6D63147FE}" presName="quadrant1" presStyleLbl="node1" presStyleIdx="0" presStyleCnt="4" custScaleX="100107" custScaleY="101428" custLinFactNeighborY="-794">
        <dgm:presLayoutVars>
          <dgm:chMax val="1"/>
          <dgm:bulletEnabled val="1"/>
        </dgm:presLayoutVars>
      </dgm:prSet>
      <dgm:spPr/>
      <dgm:t>
        <a:bodyPr/>
        <a:lstStyle/>
        <a:p>
          <a:endParaRPr lang="en-US"/>
        </a:p>
      </dgm:t>
    </dgm:pt>
    <dgm:pt modelId="{00CBD50F-12D1-FD44-BD12-2F7DFDAD24DF}" type="pres">
      <dgm:prSet presAssocID="{38AEE2AB-8EC1-A441-B6AE-BFC6D63147FE}" presName="quadrant2" presStyleLbl="node1" presStyleIdx="1" presStyleCnt="4" custScaleX="100997" custScaleY="100091">
        <dgm:presLayoutVars>
          <dgm:chMax val="1"/>
          <dgm:bulletEnabled val="1"/>
        </dgm:presLayoutVars>
      </dgm:prSet>
      <dgm:spPr/>
      <dgm:t>
        <a:bodyPr/>
        <a:lstStyle/>
        <a:p>
          <a:endParaRPr lang="en-US"/>
        </a:p>
      </dgm:t>
    </dgm:pt>
    <dgm:pt modelId="{634C80A3-9A4B-2A4D-B786-1FE4890E00C1}" type="pres">
      <dgm:prSet presAssocID="{38AEE2AB-8EC1-A441-B6AE-BFC6D63147FE}" presName="quadrant3" presStyleLbl="node1" presStyleIdx="2" presStyleCnt="4" custLinFactNeighborX="-1588" custLinFactNeighborY="-1588">
        <dgm:presLayoutVars>
          <dgm:chMax val="1"/>
          <dgm:bulletEnabled val="1"/>
        </dgm:presLayoutVars>
      </dgm:prSet>
      <dgm:spPr/>
      <dgm:t>
        <a:bodyPr/>
        <a:lstStyle/>
        <a:p>
          <a:endParaRPr lang="en-US"/>
        </a:p>
      </dgm:t>
    </dgm:pt>
    <dgm:pt modelId="{FA8E9BB0-4F45-4149-BCD6-C8930FC2155A}" type="pres">
      <dgm:prSet presAssocID="{38AEE2AB-8EC1-A441-B6AE-BFC6D63147FE}" presName="quadrant4" presStyleLbl="node1" presStyleIdx="3" presStyleCnt="4" custLinFactNeighborX="-608" custLinFactNeighborY="-2381">
        <dgm:presLayoutVars>
          <dgm:chMax val="1"/>
          <dgm:bulletEnabled val="1"/>
        </dgm:presLayoutVars>
      </dgm:prSet>
      <dgm:spPr/>
      <dgm:t>
        <a:bodyPr/>
        <a:lstStyle/>
        <a:p>
          <a:endParaRPr lang="en-US"/>
        </a:p>
      </dgm:t>
    </dgm:pt>
    <dgm:pt modelId="{229DE6ED-98D5-A242-9ED5-982463F9C468}" type="pres">
      <dgm:prSet presAssocID="{38AEE2AB-8EC1-A441-B6AE-BFC6D63147FE}" presName="quadrantPlaceholder" presStyleCnt="0"/>
      <dgm:spPr/>
    </dgm:pt>
    <dgm:pt modelId="{A74C8F44-BDBA-2B46-A69D-391A1E8D3308}" type="pres">
      <dgm:prSet presAssocID="{38AEE2AB-8EC1-A441-B6AE-BFC6D63147FE}" presName="center1" presStyleLbl="fgShp" presStyleIdx="0" presStyleCnt="2" custAng="3895603" custFlipHor="1" custScaleX="157737" custScaleY="157143" custLinFactX="192548" custLinFactNeighborX="200000" custLinFactNeighborY="6033"/>
      <dgm:spPr>
        <a:noFill/>
      </dgm:spPr>
    </dgm:pt>
    <dgm:pt modelId="{87379D6C-8F18-9D49-A58F-8830D4F57ABD}" type="pres">
      <dgm:prSet presAssocID="{38AEE2AB-8EC1-A441-B6AE-BFC6D63147FE}" presName="center2" presStyleLbl="fgShp" presStyleIdx="1" presStyleCnt="2" custAng="6285180" custFlipVert="1" custFlipHor="1" custScaleX="141634" custScaleY="145552" custLinFactNeighborX="-2622" custLinFactNeighborY="-51282"/>
      <dgm:spPr>
        <a:noFill/>
      </dgm:spPr>
    </dgm:pt>
  </dgm:ptLst>
  <dgm:cxnLst>
    <dgm:cxn modelId="{5777B4FE-3BF6-A144-97D6-335A65D28A4F}" srcId="{38AEE2AB-8EC1-A441-B6AE-BFC6D63147FE}" destId="{3DB28B88-3F48-F548-B74C-242007E9E037}" srcOrd="3" destOrd="0" parTransId="{DD11B137-0E3A-2D44-9278-66BEF8661809}" sibTransId="{3ACF4F95-757B-D341-B9DF-D47FADADFD55}"/>
    <dgm:cxn modelId="{85A44CD7-F830-5444-BFA0-4D186060EDFA}" type="presOf" srcId="{CBB84226-71D1-3E4A-B110-2746AAD62A21}" destId="{00CBD50F-12D1-FD44-BD12-2F7DFDAD24DF}" srcOrd="0" destOrd="0" presId="urn:microsoft.com/office/officeart/2005/8/layout/cycle4"/>
    <dgm:cxn modelId="{140DA122-F1B7-CC44-BB44-64B2499D8CC0}" type="presOf" srcId="{6FE95C2C-BCA8-9348-81B9-C6FFBD58B6EB}" destId="{634C80A3-9A4B-2A4D-B786-1FE4890E00C1}" srcOrd="0" destOrd="0" presId="urn:microsoft.com/office/officeart/2005/8/layout/cycle4"/>
    <dgm:cxn modelId="{9E6223CF-5749-1C4F-88BE-6826649B5F0E}" type="presOf" srcId="{38AEE2AB-8EC1-A441-B6AE-BFC6D63147FE}" destId="{7C3A7358-22DA-8647-A25C-434378E9AFC9}" srcOrd="0" destOrd="0" presId="urn:microsoft.com/office/officeart/2005/8/layout/cycle4"/>
    <dgm:cxn modelId="{7F869E18-1519-5F4A-B8B5-D489422821C4}" srcId="{38AEE2AB-8EC1-A441-B6AE-BFC6D63147FE}" destId="{6FE95C2C-BCA8-9348-81B9-C6FFBD58B6EB}" srcOrd="2" destOrd="0" parTransId="{6BF6E878-B76E-E94E-AD4B-52B7C47C6153}" sibTransId="{08D7AF80-D654-3D43-B142-8957F399BC75}"/>
    <dgm:cxn modelId="{83396448-928C-2548-83B5-03040414874C}" srcId="{38AEE2AB-8EC1-A441-B6AE-BFC6D63147FE}" destId="{CBB84226-71D1-3E4A-B110-2746AAD62A21}" srcOrd="1" destOrd="0" parTransId="{29E4E2E8-BA0E-D14C-8C64-2E2D6F4B17DF}" sibTransId="{B00D2E9A-AB07-654E-ADF6-60F2DD2A328C}"/>
    <dgm:cxn modelId="{1F814D80-EC7C-8841-BB07-292ED82A6AEF}" srcId="{38AEE2AB-8EC1-A441-B6AE-BFC6D63147FE}" destId="{F76BCF3E-D0BA-EF4C-AEEA-B98FB2664BFB}" srcOrd="0" destOrd="0" parTransId="{BAF7D3AB-CECA-B545-BA3F-A5479D9E7EEC}" sibTransId="{FDC91781-21DA-D74E-95DF-231F59137477}"/>
    <dgm:cxn modelId="{D51341FD-A3A4-DD45-9E56-3C4A6FAE8E86}" type="presOf" srcId="{3DB28B88-3F48-F548-B74C-242007E9E037}" destId="{FA8E9BB0-4F45-4149-BCD6-C8930FC2155A}" srcOrd="0" destOrd="0" presId="urn:microsoft.com/office/officeart/2005/8/layout/cycle4"/>
    <dgm:cxn modelId="{90605CA4-7A37-F040-ABF6-5DF940415DE1}" type="presOf" srcId="{F76BCF3E-D0BA-EF4C-AEEA-B98FB2664BFB}" destId="{F9EA323C-4482-9248-A3B5-81BDD8C66CE8}" srcOrd="0" destOrd="0" presId="urn:microsoft.com/office/officeart/2005/8/layout/cycle4"/>
    <dgm:cxn modelId="{B51DB42F-C8AA-2847-A16E-6AD85E15A8B9}" type="presParOf" srcId="{7C3A7358-22DA-8647-A25C-434378E9AFC9}" destId="{61539B08-21AE-5243-AD88-88FF99A2FC2C}" srcOrd="0" destOrd="0" presId="urn:microsoft.com/office/officeart/2005/8/layout/cycle4"/>
    <dgm:cxn modelId="{B5C77EC3-C22B-F34A-AF42-02C58035F839}" type="presParOf" srcId="{61539B08-21AE-5243-AD88-88FF99A2FC2C}" destId="{C32015B6-3B71-D84A-A038-EACFFC1D4C46}" srcOrd="0" destOrd="0" presId="urn:microsoft.com/office/officeart/2005/8/layout/cycle4"/>
    <dgm:cxn modelId="{82E9BCEB-69DA-E545-BE8A-14B915A483ED}" type="presParOf" srcId="{7C3A7358-22DA-8647-A25C-434378E9AFC9}" destId="{AD0B0B98-DFF3-C045-AD17-E4B0CCA67A06}" srcOrd="1" destOrd="0" presId="urn:microsoft.com/office/officeart/2005/8/layout/cycle4"/>
    <dgm:cxn modelId="{E3E3909C-3D0E-A346-BEC4-6943E9C480ED}" type="presParOf" srcId="{AD0B0B98-DFF3-C045-AD17-E4B0CCA67A06}" destId="{F9EA323C-4482-9248-A3B5-81BDD8C66CE8}" srcOrd="0" destOrd="0" presId="urn:microsoft.com/office/officeart/2005/8/layout/cycle4"/>
    <dgm:cxn modelId="{20CB730D-3D2A-2B4B-81C2-3E3596871636}" type="presParOf" srcId="{AD0B0B98-DFF3-C045-AD17-E4B0CCA67A06}" destId="{00CBD50F-12D1-FD44-BD12-2F7DFDAD24DF}" srcOrd="1" destOrd="0" presId="urn:microsoft.com/office/officeart/2005/8/layout/cycle4"/>
    <dgm:cxn modelId="{9E4ABE59-C849-E943-9785-4B4B2DD0F8B5}" type="presParOf" srcId="{AD0B0B98-DFF3-C045-AD17-E4B0CCA67A06}" destId="{634C80A3-9A4B-2A4D-B786-1FE4890E00C1}" srcOrd="2" destOrd="0" presId="urn:microsoft.com/office/officeart/2005/8/layout/cycle4"/>
    <dgm:cxn modelId="{7FCB1DB7-1AB7-A04D-8BFE-6F4F270DCAB2}" type="presParOf" srcId="{AD0B0B98-DFF3-C045-AD17-E4B0CCA67A06}" destId="{FA8E9BB0-4F45-4149-BCD6-C8930FC2155A}" srcOrd="3" destOrd="0" presId="urn:microsoft.com/office/officeart/2005/8/layout/cycle4"/>
    <dgm:cxn modelId="{8A3DEF5C-61BA-7C45-9D58-4FFFFE8A8F11}" type="presParOf" srcId="{AD0B0B98-DFF3-C045-AD17-E4B0CCA67A06}" destId="{229DE6ED-98D5-A242-9ED5-982463F9C468}" srcOrd="4" destOrd="0" presId="urn:microsoft.com/office/officeart/2005/8/layout/cycle4"/>
    <dgm:cxn modelId="{FFCD09C3-4EC2-6D4A-848A-71AC1714FC4C}" type="presParOf" srcId="{7C3A7358-22DA-8647-A25C-434378E9AFC9}" destId="{A74C8F44-BDBA-2B46-A69D-391A1E8D3308}" srcOrd="2" destOrd="0" presId="urn:microsoft.com/office/officeart/2005/8/layout/cycle4"/>
    <dgm:cxn modelId="{5B0DB277-B4CB-F747-A025-10EF7E2FE933}" type="presParOf" srcId="{7C3A7358-22DA-8647-A25C-434378E9AFC9}" destId="{87379D6C-8F18-9D49-A58F-8830D4F57ABD}"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EA323C-4482-9248-A3B5-81BDD8C66CE8}">
      <dsp:nvSpPr>
        <dsp:cNvPr id="0" name=""/>
        <dsp:cNvSpPr/>
      </dsp:nvSpPr>
      <dsp:spPr>
        <a:xfrm>
          <a:off x="1325220" y="248697"/>
          <a:ext cx="2135933" cy="2164119"/>
        </a:xfrm>
        <a:prstGeom prst="pieWedg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3.6 </a:t>
          </a:r>
          <a:r>
            <a:rPr lang="en-US" sz="1600" kern="1200" dirty="0" err="1" smtClean="0"/>
            <a:t>Medição</a:t>
          </a:r>
          <a:r>
            <a:rPr lang="en-US" sz="1600" kern="1200" dirty="0" smtClean="0"/>
            <a:t>, </a:t>
          </a:r>
          <a:r>
            <a:rPr lang="en-US" sz="1600" kern="1200" dirty="0" err="1" smtClean="0"/>
            <a:t>análise</a:t>
          </a:r>
          <a:r>
            <a:rPr lang="en-US" sz="1600" kern="1200" dirty="0" smtClean="0"/>
            <a:t> e </a:t>
          </a:r>
          <a:r>
            <a:rPr lang="en-US" sz="1600" kern="1200" dirty="0" err="1" smtClean="0"/>
            <a:t>melhoria</a:t>
          </a:r>
          <a:endParaRPr lang="en-US" sz="1600" kern="1200" dirty="0"/>
        </a:p>
      </dsp:txBody>
      <dsp:txXfrm>
        <a:off x="1950820" y="882553"/>
        <a:ext cx="1510333" cy="1530263"/>
      </dsp:txXfrm>
    </dsp:sp>
    <dsp:sp modelId="{00CBD50F-12D1-FD44-BD12-2F7DFDAD24DF}">
      <dsp:nvSpPr>
        <dsp:cNvPr id="0" name=""/>
        <dsp:cNvSpPr/>
      </dsp:nvSpPr>
      <dsp:spPr>
        <a:xfrm rot="5400000">
          <a:off x="3557594" y="270236"/>
          <a:ext cx="2135592" cy="2154923"/>
        </a:xfrm>
        <a:prstGeom prst="pieWedg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3.3 </a:t>
          </a:r>
          <a:r>
            <a:rPr lang="en-US" sz="1600" kern="1200" dirty="0" err="1" smtClean="0"/>
            <a:t>Planejamento</a:t>
          </a:r>
          <a:endParaRPr lang="en-US" sz="1600" kern="1200" dirty="0"/>
        </a:p>
      </dsp:txBody>
      <dsp:txXfrm rot="-5400000">
        <a:off x="3547929" y="905401"/>
        <a:ext cx="1523761" cy="1510092"/>
      </dsp:txXfrm>
    </dsp:sp>
    <dsp:sp modelId="{634C80A3-9A4B-2A4D-B786-1FE4890E00C1}">
      <dsp:nvSpPr>
        <dsp:cNvPr id="0" name=""/>
        <dsp:cNvSpPr/>
      </dsp:nvSpPr>
      <dsp:spPr>
        <a:xfrm rot="10800000">
          <a:off x="3524682" y="2479193"/>
          <a:ext cx="2133650" cy="2133650"/>
        </a:xfrm>
        <a:prstGeom prst="pieWedg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3.4 </a:t>
          </a:r>
          <a:r>
            <a:rPr lang="en-US" sz="1400" kern="1200" dirty="0" err="1" smtClean="0"/>
            <a:t>Implementação</a:t>
          </a:r>
          <a:r>
            <a:rPr lang="en-US" sz="1400" kern="1200" dirty="0" smtClean="0"/>
            <a:t> e </a:t>
          </a:r>
          <a:r>
            <a:rPr lang="en-US" sz="1400" kern="1200" dirty="0" err="1" smtClean="0"/>
            <a:t>operação</a:t>
          </a:r>
          <a:endParaRPr lang="en-US" sz="1400" kern="1200" dirty="0"/>
        </a:p>
      </dsp:txBody>
      <dsp:txXfrm rot="10800000">
        <a:off x="3524682" y="2479193"/>
        <a:ext cx="1508718" cy="1508718"/>
      </dsp:txXfrm>
    </dsp:sp>
    <dsp:sp modelId="{FA8E9BB0-4F45-4149-BCD6-C8930FC2155A}">
      <dsp:nvSpPr>
        <dsp:cNvPr id="0" name=""/>
        <dsp:cNvSpPr/>
      </dsp:nvSpPr>
      <dsp:spPr>
        <a:xfrm rot="16200000">
          <a:off x="1313389" y="2462273"/>
          <a:ext cx="2133650" cy="2133650"/>
        </a:xfrm>
        <a:prstGeom prst="pieWedg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3.5 </a:t>
          </a:r>
          <a:r>
            <a:rPr lang="en-US" sz="1600" kern="1200" dirty="0" err="1" smtClean="0"/>
            <a:t>Requisitos</a:t>
          </a:r>
          <a:r>
            <a:rPr lang="en-US" sz="1600" kern="1200" dirty="0" smtClean="0"/>
            <a:t> de </a:t>
          </a:r>
          <a:r>
            <a:rPr lang="en-US" sz="1600" kern="1200" dirty="0" err="1" smtClean="0"/>
            <a:t>documentaçã</a:t>
          </a:r>
          <a:r>
            <a:rPr lang="en-US" sz="1500" kern="1200" dirty="0" err="1" smtClean="0"/>
            <a:t>o</a:t>
          </a:r>
          <a:endParaRPr lang="en-US" sz="1500" kern="1200" dirty="0"/>
        </a:p>
      </dsp:txBody>
      <dsp:txXfrm rot="5400000">
        <a:off x="1938321" y="2462273"/>
        <a:ext cx="1508718" cy="1508718"/>
      </dsp:txXfrm>
    </dsp:sp>
    <dsp:sp modelId="{A74C8F44-BDBA-2B46-A69D-391A1E8D3308}">
      <dsp:nvSpPr>
        <dsp:cNvPr id="0" name=""/>
        <dsp:cNvSpPr/>
      </dsp:nvSpPr>
      <dsp:spPr>
        <a:xfrm rot="17704397" flipH="1">
          <a:off x="5820091" y="1875937"/>
          <a:ext cx="1162010" cy="1006639"/>
        </a:xfrm>
        <a:prstGeom prst="circularArrow">
          <a:avLst/>
        </a:prstGeom>
        <a:no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dsp:style>
    </dsp:sp>
    <dsp:sp modelId="{87379D6C-8F18-9D49-A58F-8830D4F57ABD}">
      <dsp:nvSpPr>
        <dsp:cNvPr id="0" name=""/>
        <dsp:cNvSpPr/>
      </dsp:nvSpPr>
      <dsp:spPr>
        <a:xfrm rot="17085180" flipH="1" flipV="1">
          <a:off x="2968281" y="1792289"/>
          <a:ext cx="1043383" cy="932388"/>
        </a:xfrm>
        <a:prstGeom prst="circularArrow">
          <a:avLst/>
        </a:prstGeom>
        <a:no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F5DB45-2196-6D4B-9A5D-1DB83A9EDF9A}" type="datetimeFigureOut">
              <a:rPr lang="en-US" smtClean="0"/>
              <a:t>17/05/12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886BC7-D4B2-FC43-85E9-82F94D13A0D1}" type="slidenum">
              <a:rPr lang="en-US" smtClean="0"/>
              <a:t>‹#›</a:t>
            </a:fld>
            <a:endParaRPr lang="en-US"/>
          </a:p>
        </p:txBody>
      </p:sp>
    </p:spTree>
    <p:extLst>
      <p:ext uri="{BB962C8B-B14F-4D97-AF65-F5344CB8AC3E}">
        <p14:creationId xmlns:p14="http://schemas.microsoft.com/office/powerpoint/2010/main" val="186481030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886BC7-D4B2-FC43-85E9-82F94D13A0D1}" type="slidenum">
              <a:rPr lang="en-US" smtClean="0"/>
              <a:t>1</a:t>
            </a:fld>
            <a:endParaRPr lang="en-US"/>
          </a:p>
        </p:txBody>
      </p:sp>
    </p:spTree>
    <p:extLst>
      <p:ext uri="{BB962C8B-B14F-4D97-AF65-F5344CB8AC3E}">
        <p14:creationId xmlns:p14="http://schemas.microsoft.com/office/powerpoint/2010/main" val="3830737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987514D-7501-284C-9492-DB41297CF4D7}" type="slidenum">
              <a:rPr lang="pt-BR" sz="1200"/>
              <a:pPr eaLnBrk="1" hangingPunct="1"/>
              <a:t>3</a:t>
            </a:fld>
            <a:endParaRPr lang="pt-BR" sz="1200"/>
          </a:p>
        </p:txBody>
      </p:sp>
      <p:sp>
        <p:nvSpPr>
          <p:cNvPr id="5222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222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a:latin typeface="Arial" charset="0"/>
              </a:rPr>
              <a:t>Em 2003 quando a ISO ainda não havia decidido fazer a Norma Internacional, o Brasil decidiu fazer a sua Norma</a:t>
            </a:r>
          </a:p>
          <a:p>
            <a:pPr eaLnBrk="1" hangingPunct="1">
              <a:spcBef>
                <a:spcPct val="0"/>
              </a:spcBef>
            </a:pPr>
            <a:r>
              <a:rPr lang="en-GB">
                <a:latin typeface="Arial" charset="0"/>
              </a:rPr>
              <a:t>Ela foi publicada em 2004, é uma Norma antiga</a:t>
            </a:r>
          </a:p>
          <a:p>
            <a:pPr eaLnBrk="1" hangingPunct="1">
              <a:spcBef>
                <a:spcPct val="0"/>
              </a:spcBef>
            </a:pPr>
            <a:r>
              <a:rPr lang="en-GB">
                <a:latin typeface="Arial" charset="0"/>
              </a:rPr>
              <a:t>Foi também desenvolvido um sistema de certificação acreditado pelo Inmetro</a:t>
            </a:r>
          </a:p>
          <a:p>
            <a:pPr eaLnBrk="1" hangingPunct="1">
              <a:spcBef>
                <a:spcPct val="0"/>
              </a:spcBef>
            </a:pPr>
            <a:r>
              <a:rPr lang="en-GB">
                <a:latin typeface="Arial" charset="0"/>
              </a:rPr>
              <a:t>Foram desenvolvidas outras duas Normas: NBR 16002 e a NBR 16003</a:t>
            </a:r>
          </a:p>
          <a:p>
            <a:pPr eaLnBrk="1" hangingPunct="1">
              <a:spcBef>
                <a:spcPct val="0"/>
              </a:spcBef>
            </a:pPr>
            <a:r>
              <a:rPr lang="en-GB">
                <a:latin typeface="Arial" charset="0"/>
              </a:rPr>
              <a:t>Este sistema começou a ser aplicado em 2006 e chegou o momento de melhorar</a:t>
            </a:r>
          </a:p>
          <a:p>
            <a:pPr eaLnBrk="1" hangingPunct="1">
              <a:spcBef>
                <a:spcPct val="0"/>
              </a:spcBef>
            </a:pPr>
            <a:r>
              <a:rPr lang="en-GB">
                <a:latin typeface="Arial" charset="0"/>
              </a:rPr>
              <a:t>Eu acredito que a NBR pode ser uma ferramenta para ajudar as organizações na direção da RS. Nos vários eventos surge a questão: como vamos implantar a norma sem certificação.</a:t>
            </a:r>
          </a:p>
          <a:p>
            <a:pPr eaLnBrk="1" hangingPunct="1">
              <a:spcBef>
                <a:spcPct val="0"/>
              </a:spcBef>
            </a:pPr>
            <a:r>
              <a:rPr lang="en-GB">
                <a:latin typeface="Arial" charset="0"/>
              </a:rPr>
              <a:t>Vários países estão agora desenvolvendo suas normas. Ontem houve um balanço sobre este assunto</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6C5B620-0B72-234C-9045-21F199444304}" type="slidenum">
              <a:rPr lang="pt-BR" sz="1200"/>
              <a:pPr eaLnBrk="1" hangingPunct="1"/>
              <a:t>4</a:t>
            </a:fld>
            <a:endParaRPr lang="pt-BR" sz="1200"/>
          </a:p>
        </p:txBody>
      </p:sp>
      <p:sp>
        <p:nvSpPr>
          <p:cNvPr id="542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42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GB">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5BA237DF-139A-B249-A2AD-18618459C65F}" type="datetimeFigureOut">
              <a:rPr lang="en-US" smtClean="0"/>
              <a:t>17/05/12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1856994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5BA237DF-139A-B249-A2AD-18618459C65F}" type="datetimeFigureOut">
              <a:rPr lang="en-US" smtClean="0"/>
              <a:t>17/05/12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3177946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5BA237DF-139A-B249-A2AD-18618459C65F}" type="datetimeFigureOut">
              <a:rPr lang="en-US" smtClean="0"/>
              <a:t>17/05/12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2971457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FBDD91F0-D61D-A94E-BEA0-166AEB2DE0BB}" type="datetimeFigureOut">
              <a:rPr lang="en-US" smtClean="0"/>
              <a:t>17/05/12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520740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FBDD91F0-D61D-A94E-BEA0-166AEB2DE0BB}" type="datetimeFigureOut">
              <a:rPr lang="en-US" smtClean="0"/>
              <a:t>17/05/12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554539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FBDD91F0-D61D-A94E-BEA0-166AEB2DE0BB}" type="datetimeFigureOut">
              <a:rPr lang="en-US" smtClean="0"/>
              <a:t>17/05/12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5435191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FBDD91F0-D61D-A94E-BEA0-166AEB2DE0BB}" type="datetimeFigureOut">
              <a:rPr lang="en-US" smtClean="0"/>
              <a:t>17/05/12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410440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FBDD91F0-D61D-A94E-BEA0-166AEB2DE0BB}" type="datetimeFigureOut">
              <a:rPr lang="en-US" smtClean="0"/>
              <a:t>17/05/12</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1041362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FBDD91F0-D61D-A94E-BEA0-166AEB2DE0BB}" type="datetimeFigureOut">
              <a:rPr lang="en-US" smtClean="0"/>
              <a:t>17/05/12</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10635388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D91F0-D61D-A94E-BEA0-166AEB2DE0BB}" type="datetimeFigureOut">
              <a:rPr lang="en-US" smtClean="0"/>
              <a:t>17/05/12</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3741006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FBDD91F0-D61D-A94E-BEA0-166AEB2DE0BB}" type="datetimeFigureOut">
              <a:rPr lang="en-US" smtClean="0"/>
              <a:t>17/05/12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1756820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5BA237DF-139A-B249-A2AD-18618459C65F}" type="datetimeFigureOut">
              <a:rPr lang="en-US" smtClean="0"/>
              <a:t>17/05/12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13831705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FBDD91F0-D61D-A94E-BEA0-166AEB2DE0BB}" type="datetimeFigureOut">
              <a:rPr lang="en-US" smtClean="0"/>
              <a:t>17/05/12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11943699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FBDD91F0-D61D-A94E-BEA0-166AEB2DE0BB}" type="datetimeFigureOut">
              <a:rPr lang="en-US" smtClean="0"/>
              <a:t>17/05/12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16949193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FBDD91F0-D61D-A94E-BEA0-166AEB2DE0BB}" type="datetimeFigureOut">
              <a:rPr lang="en-US" smtClean="0"/>
              <a:t>17/05/12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C4C3B49-5B53-B545-88CE-AC0256D73D3B}" type="slidenum">
              <a:rPr lang="en-US" smtClean="0"/>
              <a:t>‹#›</a:t>
            </a:fld>
            <a:endParaRPr lang="en-US"/>
          </a:p>
        </p:txBody>
      </p:sp>
    </p:spTree>
    <p:extLst>
      <p:ext uri="{BB962C8B-B14F-4D97-AF65-F5344CB8AC3E}">
        <p14:creationId xmlns:p14="http://schemas.microsoft.com/office/powerpoint/2010/main" val="2957499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5BA237DF-139A-B249-A2AD-18618459C65F}" type="datetimeFigureOut">
              <a:rPr lang="en-US" smtClean="0"/>
              <a:t>17/05/12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3825470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5BA237DF-139A-B249-A2AD-18618459C65F}" type="datetimeFigureOut">
              <a:rPr lang="en-US" smtClean="0"/>
              <a:t>17/05/12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3727029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5BA237DF-139A-B249-A2AD-18618459C65F}" type="datetimeFigureOut">
              <a:rPr lang="en-US" smtClean="0"/>
              <a:t>17/05/12</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1610497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5BA237DF-139A-B249-A2AD-18618459C65F}" type="datetimeFigureOut">
              <a:rPr lang="en-US" smtClean="0"/>
              <a:t>17/05/12</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4057613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237DF-139A-B249-A2AD-18618459C65F}" type="datetimeFigureOut">
              <a:rPr lang="en-US" smtClean="0"/>
              <a:t>17/05/12</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3553806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5BA237DF-139A-B249-A2AD-18618459C65F}" type="datetimeFigureOut">
              <a:rPr lang="en-US" smtClean="0"/>
              <a:t>17/05/12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585161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5BA237DF-139A-B249-A2AD-18618459C65F}" type="datetimeFigureOut">
              <a:rPr lang="en-US" smtClean="0"/>
              <a:t>17/05/12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4975B98-0328-F641-B516-F699E65298F8}" type="slidenum">
              <a:rPr lang="en-US" smtClean="0"/>
              <a:t>‹#›</a:t>
            </a:fld>
            <a:endParaRPr lang="en-US"/>
          </a:p>
        </p:txBody>
      </p:sp>
    </p:spTree>
    <p:extLst>
      <p:ext uri="{BB962C8B-B14F-4D97-AF65-F5344CB8AC3E}">
        <p14:creationId xmlns:p14="http://schemas.microsoft.com/office/powerpoint/2010/main" val="325861483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José Salvador</a:t>
            </a:r>
          </a:p>
          <a:p>
            <a:r>
              <a:rPr lang="en-US" dirty="0" smtClean="0"/>
              <a:t>23/11/2011</a:t>
            </a:r>
            <a:endParaRPr lang="en-US" dirty="0"/>
          </a:p>
        </p:txBody>
      </p:sp>
    </p:spTree>
    <p:extLst>
      <p:ext uri="{BB962C8B-B14F-4D97-AF65-F5344CB8AC3E}">
        <p14:creationId xmlns:p14="http://schemas.microsoft.com/office/powerpoint/2010/main" val="15372413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José Salvador</a:t>
            </a:r>
          </a:p>
          <a:p>
            <a:r>
              <a:rPr lang="en-US" dirty="0" smtClean="0"/>
              <a:t>23/11/0211</a:t>
            </a:r>
          </a:p>
          <a:p>
            <a:endParaRPr lang="en-US" dirty="0"/>
          </a:p>
        </p:txBody>
      </p:sp>
    </p:spTree>
    <p:extLst>
      <p:ext uri="{BB962C8B-B14F-4D97-AF65-F5344CB8AC3E}">
        <p14:creationId xmlns:p14="http://schemas.microsoft.com/office/powerpoint/2010/main" val="1536637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Salvador-silva@vanzolini.org.b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0000FF"/>
                </a:solidFill>
              </a:rPr>
              <a:t>ABNT NBR 16001:2012</a:t>
            </a:r>
            <a:endParaRPr lang="en-US" dirty="0">
              <a:solidFill>
                <a:srgbClr val="0000FF"/>
              </a:solidFill>
            </a:endParaRPr>
          </a:p>
        </p:txBody>
      </p:sp>
      <p:sp>
        <p:nvSpPr>
          <p:cNvPr id="3" name="Subtitle 2"/>
          <p:cNvSpPr>
            <a:spLocks noGrp="1"/>
          </p:cNvSpPr>
          <p:nvPr>
            <p:ph type="subTitle" idx="1"/>
          </p:nvPr>
        </p:nvSpPr>
        <p:spPr/>
        <p:txBody>
          <a:bodyPr/>
          <a:lstStyle/>
          <a:p>
            <a:r>
              <a:rPr lang="en-US" dirty="0" smtClean="0"/>
              <a:t>José Salvador da Silva Filho</a:t>
            </a:r>
            <a:endParaRPr lang="en-US" dirty="0"/>
          </a:p>
        </p:txBody>
      </p:sp>
    </p:spTree>
    <p:extLst>
      <p:ext uri="{BB962C8B-B14F-4D97-AF65-F5344CB8AC3E}">
        <p14:creationId xmlns:p14="http://schemas.microsoft.com/office/powerpoint/2010/main" val="194357236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850" y="274638"/>
            <a:ext cx="8726618" cy="1143000"/>
          </a:xfrm>
        </p:spPr>
        <p:txBody>
          <a:bodyPr>
            <a:normAutofit fontScale="90000"/>
          </a:bodyPr>
          <a:lstStyle/>
          <a:p>
            <a:r>
              <a:rPr lang="en-US" dirty="0" err="1" smtClean="0">
                <a:solidFill>
                  <a:srgbClr val="0000FF"/>
                </a:solidFill>
              </a:rPr>
              <a:t>Organizações</a:t>
            </a:r>
            <a:r>
              <a:rPr lang="en-US" dirty="0" smtClean="0">
                <a:solidFill>
                  <a:srgbClr val="0000FF"/>
                </a:solidFill>
              </a:rPr>
              <a:t> com </a:t>
            </a:r>
            <a:r>
              <a:rPr lang="en-US" dirty="0" err="1" smtClean="0">
                <a:solidFill>
                  <a:srgbClr val="0000FF"/>
                </a:solidFill>
              </a:rPr>
              <a:t>desempenho</a:t>
            </a:r>
            <a:r>
              <a:rPr lang="en-US" dirty="0" smtClean="0">
                <a:solidFill>
                  <a:srgbClr val="0000FF"/>
                </a:solidFill>
              </a:rPr>
              <a:t> </a:t>
            </a:r>
            <a:r>
              <a:rPr lang="en-US" dirty="0" err="1" smtClean="0">
                <a:solidFill>
                  <a:srgbClr val="0000FF"/>
                </a:solidFill>
              </a:rPr>
              <a:t>diferentes</a:t>
            </a:r>
            <a:r>
              <a:rPr lang="en-US" dirty="0" smtClean="0">
                <a:solidFill>
                  <a:srgbClr val="0000FF"/>
                </a:solidFill>
              </a:rPr>
              <a:t> </a:t>
            </a:r>
            <a:r>
              <a:rPr lang="en-US" dirty="0" err="1" smtClean="0">
                <a:solidFill>
                  <a:srgbClr val="0000FF"/>
                </a:solidFill>
              </a:rPr>
              <a:t>podem</a:t>
            </a:r>
            <a:r>
              <a:rPr lang="en-US" dirty="0" smtClean="0">
                <a:solidFill>
                  <a:srgbClr val="0000FF"/>
                </a:solidFill>
              </a:rPr>
              <a:t> </a:t>
            </a:r>
            <a:r>
              <a:rPr lang="en-US" dirty="0" err="1" smtClean="0">
                <a:solidFill>
                  <a:srgbClr val="0000FF"/>
                </a:solidFill>
              </a:rPr>
              <a:t>atender</a:t>
            </a:r>
            <a:r>
              <a:rPr lang="en-US" dirty="0" smtClean="0">
                <a:solidFill>
                  <a:srgbClr val="0000FF"/>
                </a:solidFill>
              </a:rPr>
              <a:t> </a:t>
            </a:r>
            <a:r>
              <a:rPr lang="en-US" dirty="0" err="1" smtClean="0">
                <a:solidFill>
                  <a:srgbClr val="0000FF"/>
                </a:solidFill>
              </a:rPr>
              <a:t>aos</a:t>
            </a:r>
            <a:r>
              <a:rPr lang="en-US" dirty="0" smtClean="0">
                <a:solidFill>
                  <a:srgbClr val="0000FF"/>
                </a:solidFill>
              </a:rPr>
              <a:t> </a:t>
            </a:r>
            <a:r>
              <a:rPr lang="en-US" dirty="0" err="1" smtClean="0">
                <a:solidFill>
                  <a:srgbClr val="0000FF"/>
                </a:solidFill>
              </a:rPr>
              <a:t>requisitos</a:t>
            </a:r>
            <a:r>
              <a:rPr lang="en-US" dirty="0" smtClean="0">
                <a:solidFill>
                  <a:srgbClr val="0000FF"/>
                </a:solidFill>
              </a:rPr>
              <a:t> da NBR 16001</a:t>
            </a:r>
            <a:endParaRPr lang="en-US" dirty="0">
              <a:solidFill>
                <a:srgbClr val="0000FF"/>
              </a:solidFill>
            </a:endParaRPr>
          </a:p>
        </p:txBody>
      </p:sp>
      <p:cxnSp>
        <p:nvCxnSpPr>
          <p:cNvPr id="5" name="Straight Connector 4"/>
          <p:cNvCxnSpPr/>
          <p:nvPr/>
        </p:nvCxnSpPr>
        <p:spPr>
          <a:xfrm flipV="1">
            <a:off x="860371" y="3236935"/>
            <a:ext cx="7354121" cy="1966745"/>
          </a:xfrm>
          <a:prstGeom prst="line">
            <a:avLst/>
          </a:prstGeom>
          <a:ln w="152400">
            <a:solidFill>
              <a:schemeClr val="tx1"/>
            </a:solidFill>
          </a:ln>
        </p:spPr>
        <p:style>
          <a:lnRef idx="2">
            <a:schemeClr val="accent1"/>
          </a:lnRef>
          <a:fillRef idx="0">
            <a:schemeClr val="accent1"/>
          </a:fillRef>
          <a:effectRef idx="1">
            <a:schemeClr val="accent1"/>
          </a:effectRef>
          <a:fontRef idx="minor">
            <a:schemeClr val="tx1"/>
          </a:fontRef>
        </p:style>
      </p:cxnSp>
      <p:sp>
        <p:nvSpPr>
          <p:cNvPr id="7" name="Oval 6"/>
          <p:cNvSpPr/>
          <p:nvPr/>
        </p:nvSpPr>
        <p:spPr>
          <a:xfrm>
            <a:off x="3854444" y="3167402"/>
            <a:ext cx="914400" cy="914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6400330" y="2446938"/>
            <a:ext cx="914400" cy="914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flipV="1">
            <a:off x="860371" y="5900236"/>
            <a:ext cx="7354121" cy="102435"/>
          </a:xfrm>
          <a:prstGeom prst="straightConnector1">
            <a:avLst/>
          </a:prstGeom>
          <a:ln w="63500">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flipV="1">
            <a:off x="8686800" y="2704276"/>
            <a:ext cx="0" cy="3626186"/>
          </a:xfrm>
          <a:prstGeom prst="straightConnector1">
            <a:avLst/>
          </a:prstGeom>
          <a:ln w="63500">
            <a:solidFill>
              <a:srgbClr val="008000"/>
            </a:solidFill>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895414" y="5315177"/>
            <a:ext cx="1348647" cy="584776"/>
          </a:xfrm>
          <a:prstGeom prst="rect">
            <a:avLst/>
          </a:prstGeom>
          <a:noFill/>
        </p:spPr>
        <p:txBody>
          <a:bodyPr wrap="none" rtlCol="0">
            <a:spAutoFit/>
          </a:bodyPr>
          <a:lstStyle/>
          <a:p>
            <a:r>
              <a:rPr lang="en-US" sz="3200" dirty="0" smtClean="0"/>
              <a:t>Tempo</a:t>
            </a:r>
            <a:endParaRPr lang="en-US" sz="3200" dirty="0"/>
          </a:p>
        </p:txBody>
      </p:sp>
      <p:sp>
        <p:nvSpPr>
          <p:cNvPr id="14" name="TextBox 13"/>
          <p:cNvSpPr txBox="1"/>
          <p:nvPr/>
        </p:nvSpPr>
        <p:spPr>
          <a:xfrm>
            <a:off x="7845160" y="3105941"/>
            <a:ext cx="923330" cy="2995321"/>
          </a:xfrm>
          <a:prstGeom prst="rect">
            <a:avLst/>
          </a:prstGeom>
          <a:noFill/>
        </p:spPr>
        <p:txBody>
          <a:bodyPr vert="vert270" wrap="none" rtlCol="0">
            <a:spAutoFit/>
          </a:bodyPr>
          <a:lstStyle/>
          <a:p>
            <a:pPr algn="ctr"/>
            <a:r>
              <a:rPr lang="en-US" sz="2400" dirty="0" err="1" smtClean="0"/>
              <a:t>Melhoria</a:t>
            </a:r>
            <a:r>
              <a:rPr lang="en-US" sz="2400" dirty="0" smtClean="0"/>
              <a:t> da </a:t>
            </a:r>
          </a:p>
          <a:p>
            <a:pPr algn="ctr"/>
            <a:r>
              <a:rPr lang="en-US" sz="2400" dirty="0" err="1" smtClean="0"/>
              <a:t>responsabilidade</a:t>
            </a:r>
            <a:r>
              <a:rPr lang="en-US" sz="2400" dirty="0" smtClean="0"/>
              <a:t> social</a:t>
            </a:r>
            <a:endParaRPr lang="en-US" sz="2400" dirty="0"/>
          </a:p>
        </p:txBody>
      </p:sp>
      <p:sp>
        <p:nvSpPr>
          <p:cNvPr id="17" name="Circular Arrow 16"/>
          <p:cNvSpPr/>
          <p:nvPr/>
        </p:nvSpPr>
        <p:spPr>
          <a:xfrm>
            <a:off x="3895414" y="2747731"/>
            <a:ext cx="978408" cy="978408"/>
          </a:xfrm>
          <a:prstGeom prst="circularArrow">
            <a:avLst>
              <a:gd name="adj1" fmla="val 12500"/>
              <a:gd name="adj2" fmla="val 1142319"/>
              <a:gd name="adj3" fmla="val 20457681"/>
              <a:gd name="adj4" fmla="val 13308076"/>
              <a:gd name="adj5" fmla="val 12844"/>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8" name="Circular Arrow 17"/>
          <p:cNvSpPr/>
          <p:nvPr/>
        </p:nvSpPr>
        <p:spPr>
          <a:xfrm>
            <a:off x="6438747" y="2077546"/>
            <a:ext cx="978408" cy="978408"/>
          </a:xfrm>
          <a:prstGeom prst="circularArrow">
            <a:avLst>
              <a:gd name="adj1" fmla="val 12500"/>
              <a:gd name="adj2" fmla="val 1142319"/>
              <a:gd name="adj3" fmla="val 20457681"/>
              <a:gd name="adj4" fmla="val 13308076"/>
              <a:gd name="adj5" fmla="val 12844"/>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 name="Oval 18"/>
          <p:cNvSpPr/>
          <p:nvPr/>
        </p:nvSpPr>
        <p:spPr>
          <a:xfrm>
            <a:off x="860371" y="3979367"/>
            <a:ext cx="914400" cy="914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Circular Arrow 19"/>
          <p:cNvSpPr/>
          <p:nvPr/>
        </p:nvSpPr>
        <p:spPr>
          <a:xfrm>
            <a:off x="860371" y="3592598"/>
            <a:ext cx="978408" cy="978408"/>
          </a:xfrm>
          <a:prstGeom prst="circularArrow">
            <a:avLst>
              <a:gd name="adj1" fmla="val 12500"/>
              <a:gd name="adj2" fmla="val 1142319"/>
              <a:gd name="adj3" fmla="val 20457681"/>
              <a:gd name="adj4" fmla="val 13308076"/>
              <a:gd name="adj5" fmla="val 12844"/>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66329685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3 </a:t>
            </a:r>
            <a:r>
              <a:rPr lang="en-US" dirty="0" err="1" smtClean="0">
                <a:solidFill>
                  <a:srgbClr val="0000FF"/>
                </a:solidFill>
              </a:rPr>
              <a:t>anos</a:t>
            </a:r>
            <a:r>
              <a:rPr lang="en-US" dirty="0" smtClean="0">
                <a:solidFill>
                  <a:srgbClr val="0000FF"/>
                </a:solidFill>
              </a:rPr>
              <a:t> de </a:t>
            </a:r>
            <a:r>
              <a:rPr lang="en-US" dirty="0" err="1">
                <a:solidFill>
                  <a:srgbClr val="0000FF"/>
                </a:solidFill>
              </a:rPr>
              <a:t>t</a:t>
            </a:r>
            <a:r>
              <a:rPr lang="en-US" dirty="0" err="1" smtClean="0">
                <a:solidFill>
                  <a:srgbClr val="0000FF"/>
                </a:solidFill>
              </a:rPr>
              <a:t>ransição</a:t>
            </a:r>
            <a:endParaRPr lang="en-US" dirty="0">
              <a:solidFill>
                <a:srgbClr val="0000FF"/>
              </a:solidFill>
            </a:endParaRPr>
          </a:p>
        </p:txBody>
      </p:sp>
      <p:sp>
        <p:nvSpPr>
          <p:cNvPr id="6" name="Content Placeholder 5"/>
          <p:cNvSpPr>
            <a:spLocks noGrp="1"/>
          </p:cNvSpPr>
          <p:nvPr>
            <p:ph idx="1"/>
          </p:nvPr>
        </p:nvSpPr>
        <p:spPr>
          <a:xfrm>
            <a:off x="457200" y="1213302"/>
            <a:ext cx="8229600" cy="5251323"/>
          </a:xfrm>
        </p:spPr>
        <p:txBody>
          <a:bodyPr>
            <a:normAutofit fontScale="92500" lnSpcReduction="20000"/>
          </a:bodyPr>
          <a:lstStyle/>
          <a:p>
            <a:r>
              <a:rPr lang="en-US" sz="3500" dirty="0" err="1" smtClean="0">
                <a:solidFill>
                  <a:srgbClr val="0000FF"/>
                </a:solidFill>
              </a:rPr>
              <a:t>Certificação</a:t>
            </a:r>
            <a:r>
              <a:rPr lang="en-US" sz="3500" dirty="0" smtClean="0">
                <a:solidFill>
                  <a:srgbClr val="0000FF"/>
                </a:solidFill>
              </a:rPr>
              <a:t> </a:t>
            </a:r>
            <a:r>
              <a:rPr lang="en-US" sz="3500" dirty="0" err="1" smtClean="0">
                <a:solidFill>
                  <a:srgbClr val="0000FF"/>
                </a:solidFill>
              </a:rPr>
              <a:t>na</a:t>
            </a:r>
            <a:r>
              <a:rPr lang="en-US" sz="3500" dirty="0" smtClean="0">
                <a:solidFill>
                  <a:srgbClr val="0000FF"/>
                </a:solidFill>
              </a:rPr>
              <a:t> </a:t>
            </a:r>
            <a:r>
              <a:rPr lang="en-US" sz="3500" dirty="0" err="1" smtClean="0">
                <a:solidFill>
                  <a:srgbClr val="0000FF"/>
                </a:solidFill>
              </a:rPr>
              <a:t>versão</a:t>
            </a:r>
            <a:r>
              <a:rPr lang="en-US" sz="3500" dirty="0" smtClean="0">
                <a:solidFill>
                  <a:srgbClr val="0000FF"/>
                </a:solidFill>
              </a:rPr>
              <a:t> 2004 </a:t>
            </a:r>
            <a:r>
              <a:rPr lang="en-US" sz="3500" dirty="0" err="1" smtClean="0">
                <a:solidFill>
                  <a:srgbClr val="0000FF"/>
                </a:solidFill>
              </a:rPr>
              <a:t>não</a:t>
            </a:r>
            <a:r>
              <a:rPr lang="en-US" sz="3500" dirty="0" smtClean="0">
                <a:solidFill>
                  <a:srgbClr val="0000FF"/>
                </a:solidFill>
              </a:rPr>
              <a:t> </a:t>
            </a:r>
            <a:r>
              <a:rPr lang="en-US" sz="3500" dirty="0" err="1" smtClean="0">
                <a:solidFill>
                  <a:srgbClr val="0000FF"/>
                </a:solidFill>
              </a:rPr>
              <a:t>será</a:t>
            </a:r>
            <a:r>
              <a:rPr lang="en-US" sz="3500" dirty="0" smtClean="0">
                <a:solidFill>
                  <a:srgbClr val="0000FF"/>
                </a:solidFill>
              </a:rPr>
              <a:t> </a:t>
            </a:r>
            <a:r>
              <a:rPr lang="en-US" sz="3500" dirty="0" err="1" smtClean="0">
                <a:solidFill>
                  <a:srgbClr val="0000FF"/>
                </a:solidFill>
              </a:rPr>
              <a:t>válida</a:t>
            </a:r>
            <a:r>
              <a:rPr lang="en-US" sz="3500" dirty="0" smtClean="0">
                <a:solidFill>
                  <a:srgbClr val="0000FF"/>
                </a:solidFill>
              </a:rPr>
              <a:t> </a:t>
            </a:r>
            <a:r>
              <a:rPr lang="en-US" sz="3500" dirty="0" err="1" smtClean="0">
                <a:solidFill>
                  <a:srgbClr val="0000FF"/>
                </a:solidFill>
              </a:rPr>
              <a:t>após</a:t>
            </a:r>
            <a:r>
              <a:rPr lang="en-US" sz="3500" dirty="0" smtClean="0">
                <a:solidFill>
                  <a:srgbClr val="0000FF"/>
                </a:solidFill>
              </a:rPr>
              <a:t> 3 </a:t>
            </a:r>
            <a:r>
              <a:rPr lang="en-US" sz="3500" dirty="0" err="1" smtClean="0">
                <a:solidFill>
                  <a:srgbClr val="0000FF"/>
                </a:solidFill>
              </a:rPr>
              <a:t>anos</a:t>
            </a:r>
            <a:r>
              <a:rPr lang="en-US" sz="3500" dirty="0" smtClean="0">
                <a:solidFill>
                  <a:srgbClr val="0000FF"/>
                </a:solidFill>
              </a:rPr>
              <a:t> da </a:t>
            </a:r>
            <a:r>
              <a:rPr lang="en-US" sz="3500" dirty="0" err="1" smtClean="0">
                <a:solidFill>
                  <a:srgbClr val="0000FF"/>
                </a:solidFill>
              </a:rPr>
              <a:t>publicação</a:t>
            </a:r>
            <a:r>
              <a:rPr lang="en-US" sz="3500" dirty="0" smtClean="0">
                <a:solidFill>
                  <a:srgbClr val="0000FF"/>
                </a:solidFill>
              </a:rPr>
              <a:t> da </a:t>
            </a:r>
            <a:r>
              <a:rPr lang="en-US" sz="3500" dirty="0" err="1" smtClean="0">
                <a:solidFill>
                  <a:srgbClr val="0000FF"/>
                </a:solidFill>
              </a:rPr>
              <a:t>versão</a:t>
            </a:r>
            <a:r>
              <a:rPr lang="en-US" sz="3500" dirty="0" smtClean="0">
                <a:solidFill>
                  <a:srgbClr val="0000FF"/>
                </a:solidFill>
              </a:rPr>
              <a:t> 2012</a:t>
            </a:r>
          </a:p>
          <a:p>
            <a:r>
              <a:rPr lang="en-US" sz="3500" dirty="0" err="1" smtClean="0">
                <a:solidFill>
                  <a:srgbClr val="0000FF"/>
                </a:solidFill>
              </a:rPr>
              <a:t>Será</a:t>
            </a:r>
            <a:r>
              <a:rPr lang="en-US" sz="3500" dirty="0" smtClean="0">
                <a:solidFill>
                  <a:srgbClr val="0000FF"/>
                </a:solidFill>
              </a:rPr>
              <a:t> </a:t>
            </a:r>
            <a:r>
              <a:rPr lang="en-US" sz="3500" dirty="0" err="1" smtClean="0">
                <a:solidFill>
                  <a:srgbClr val="0000FF"/>
                </a:solidFill>
              </a:rPr>
              <a:t>aceito</a:t>
            </a:r>
            <a:r>
              <a:rPr lang="en-US" sz="3500" dirty="0" smtClean="0">
                <a:solidFill>
                  <a:srgbClr val="0000FF"/>
                </a:solidFill>
              </a:rPr>
              <a:t> </a:t>
            </a:r>
            <a:r>
              <a:rPr lang="en-US" sz="3500" dirty="0" err="1" smtClean="0">
                <a:solidFill>
                  <a:srgbClr val="0000FF"/>
                </a:solidFill>
              </a:rPr>
              <a:t>pedido</a:t>
            </a:r>
            <a:r>
              <a:rPr lang="en-US" sz="3500" dirty="0" smtClean="0">
                <a:solidFill>
                  <a:srgbClr val="0000FF"/>
                </a:solidFill>
              </a:rPr>
              <a:t> de </a:t>
            </a:r>
            <a:r>
              <a:rPr lang="en-US" sz="3500" dirty="0" err="1" smtClean="0">
                <a:solidFill>
                  <a:srgbClr val="0000FF"/>
                </a:solidFill>
              </a:rPr>
              <a:t>certificação</a:t>
            </a:r>
            <a:r>
              <a:rPr lang="en-US" sz="3500" dirty="0" smtClean="0">
                <a:solidFill>
                  <a:srgbClr val="0000FF"/>
                </a:solidFill>
              </a:rPr>
              <a:t> </a:t>
            </a:r>
            <a:r>
              <a:rPr lang="en-US" sz="3500" dirty="0" err="1" smtClean="0">
                <a:solidFill>
                  <a:srgbClr val="0000FF"/>
                </a:solidFill>
              </a:rPr>
              <a:t>inicial</a:t>
            </a:r>
            <a:r>
              <a:rPr lang="en-US" sz="3500" dirty="0" smtClean="0">
                <a:solidFill>
                  <a:srgbClr val="0000FF"/>
                </a:solidFill>
              </a:rPr>
              <a:t> </a:t>
            </a:r>
            <a:r>
              <a:rPr lang="en-US" sz="3500" dirty="0" err="1" smtClean="0">
                <a:solidFill>
                  <a:srgbClr val="0000FF"/>
                </a:solidFill>
              </a:rPr>
              <a:t>ou</a:t>
            </a:r>
            <a:r>
              <a:rPr lang="en-US" sz="3500" dirty="0" smtClean="0">
                <a:solidFill>
                  <a:srgbClr val="0000FF"/>
                </a:solidFill>
              </a:rPr>
              <a:t> </a:t>
            </a:r>
            <a:r>
              <a:rPr lang="en-US" sz="3500" dirty="0" err="1" smtClean="0">
                <a:solidFill>
                  <a:srgbClr val="0000FF"/>
                </a:solidFill>
              </a:rPr>
              <a:t>recertificação</a:t>
            </a:r>
            <a:r>
              <a:rPr lang="en-US" sz="3500" dirty="0" smtClean="0">
                <a:solidFill>
                  <a:srgbClr val="0000FF"/>
                </a:solidFill>
              </a:rPr>
              <a:t> </a:t>
            </a:r>
            <a:r>
              <a:rPr lang="en-US" sz="3500" dirty="0" err="1" smtClean="0">
                <a:solidFill>
                  <a:srgbClr val="0000FF"/>
                </a:solidFill>
              </a:rPr>
              <a:t>na</a:t>
            </a:r>
            <a:r>
              <a:rPr lang="en-US" sz="3500" dirty="0" smtClean="0">
                <a:solidFill>
                  <a:srgbClr val="0000FF"/>
                </a:solidFill>
              </a:rPr>
              <a:t> </a:t>
            </a:r>
            <a:r>
              <a:rPr lang="en-US" sz="3500" dirty="0" err="1" smtClean="0">
                <a:solidFill>
                  <a:srgbClr val="0000FF"/>
                </a:solidFill>
              </a:rPr>
              <a:t>versão</a:t>
            </a:r>
            <a:r>
              <a:rPr lang="en-US" sz="3500" dirty="0" smtClean="0">
                <a:solidFill>
                  <a:srgbClr val="0000FF"/>
                </a:solidFill>
              </a:rPr>
              <a:t> 2004 </a:t>
            </a:r>
            <a:r>
              <a:rPr lang="en-US" sz="3500" dirty="0" err="1" smtClean="0">
                <a:solidFill>
                  <a:srgbClr val="0000FF"/>
                </a:solidFill>
              </a:rPr>
              <a:t>até</a:t>
            </a:r>
            <a:r>
              <a:rPr lang="en-US" sz="3500" dirty="0" smtClean="0">
                <a:solidFill>
                  <a:srgbClr val="0000FF"/>
                </a:solidFill>
              </a:rPr>
              <a:t> 12 </a:t>
            </a:r>
            <a:r>
              <a:rPr lang="en-US" sz="3500" dirty="0" err="1" smtClean="0">
                <a:solidFill>
                  <a:srgbClr val="0000FF"/>
                </a:solidFill>
              </a:rPr>
              <a:t>meses</a:t>
            </a:r>
            <a:r>
              <a:rPr lang="en-US" sz="3500" dirty="0" smtClean="0">
                <a:solidFill>
                  <a:srgbClr val="0000FF"/>
                </a:solidFill>
              </a:rPr>
              <a:t> antes do </a:t>
            </a:r>
            <a:r>
              <a:rPr lang="en-US" sz="3500" dirty="0" err="1" smtClean="0">
                <a:solidFill>
                  <a:srgbClr val="0000FF"/>
                </a:solidFill>
              </a:rPr>
              <a:t>fim</a:t>
            </a:r>
            <a:r>
              <a:rPr lang="en-US" sz="3500" dirty="0" smtClean="0">
                <a:solidFill>
                  <a:srgbClr val="0000FF"/>
                </a:solidFill>
              </a:rPr>
              <a:t> do </a:t>
            </a:r>
            <a:r>
              <a:rPr lang="en-US" sz="3500" dirty="0" err="1" smtClean="0">
                <a:solidFill>
                  <a:srgbClr val="0000FF"/>
                </a:solidFill>
              </a:rPr>
              <a:t>período</a:t>
            </a:r>
            <a:r>
              <a:rPr lang="en-US" sz="3500" dirty="0" smtClean="0">
                <a:solidFill>
                  <a:srgbClr val="0000FF"/>
                </a:solidFill>
              </a:rPr>
              <a:t> de </a:t>
            </a:r>
            <a:r>
              <a:rPr lang="en-US" sz="3500" dirty="0" err="1" smtClean="0">
                <a:solidFill>
                  <a:srgbClr val="0000FF"/>
                </a:solidFill>
              </a:rPr>
              <a:t>transição</a:t>
            </a:r>
            <a:endParaRPr lang="en-US" sz="3500" dirty="0" smtClean="0">
              <a:solidFill>
                <a:srgbClr val="0000FF"/>
              </a:solidFill>
            </a:endParaRPr>
          </a:p>
          <a:p>
            <a:r>
              <a:rPr lang="en-US" sz="3500" dirty="0" smtClean="0">
                <a:solidFill>
                  <a:srgbClr val="0000FF"/>
                </a:solidFill>
              </a:rPr>
              <a:t>A </a:t>
            </a:r>
            <a:r>
              <a:rPr lang="en-US" sz="3500" dirty="0" err="1" smtClean="0">
                <a:solidFill>
                  <a:srgbClr val="0000FF"/>
                </a:solidFill>
              </a:rPr>
              <a:t>qualquer</a:t>
            </a:r>
            <a:r>
              <a:rPr lang="en-US" sz="3500" dirty="0" smtClean="0">
                <a:solidFill>
                  <a:srgbClr val="0000FF"/>
                </a:solidFill>
              </a:rPr>
              <a:t> </a:t>
            </a:r>
            <a:r>
              <a:rPr lang="en-US" sz="3500" dirty="0" err="1" smtClean="0">
                <a:solidFill>
                  <a:srgbClr val="0000FF"/>
                </a:solidFill>
              </a:rPr>
              <a:t>momento</a:t>
            </a:r>
            <a:r>
              <a:rPr lang="en-US" sz="3500" dirty="0" smtClean="0">
                <a:solidFill>
                  <a:srgbClr val="0000FF"/>
                </a:solidFill>
              </a:rPr>
              <a:t> a </a:t>
            </a:r>
            <a:r>
              <a:rPr lang="en-US" sz="3500" dirty="0" err="1" smtClean="0">
                <a:solidFill>
                  <a:srgbClr val="0000FF"/>
                </a:solidFill>
              </a:rPr>
              <a:t>organização</a:t>
            </a:r>
            <a:r>
              <a:rPr lang="en-US" sz="3500" dirty="0" smtClean="0">
                <a:solidFill>
                  <a:srgbClr val="0000FF"/>
                </a:solidFill>
              </a:rPr>
              <a:t> </a:t>
            </a:r>
            <a:r>
              <a:rPr lang="en-US" sz="3500" dirty="0" err="1" smtClean="0">
                <a:solidFill>
                  <a:srgbClr val="0000FF"/>
                </a:solidFill>
              </a:rPr>
              <a:t>certificada</a:t>
            </a:r>
            <a:r>
              <a:rPr lang="en-US" sz="3500" dirty="0" smtClean="0">
                <a:solidFill>
                  <a:srgbClr val="0000FF"/>
                </a:solidFill>
              </a:rPr>
              <a:t> </a:t>
            </a:r>
            <a:r>
              <a:rPr lang="en-US" sz="3500" dirty="0" err="1" smtClean="0">
                <a:solidFill>
                  <a:srgbClr val="0000FF"/>
                </a:solidFill>
              </a:rPr>
              <a:t>na</a:t>
            </a:r>
            <a:r>
              <a:rPr lang="en-US" sz="3500" dirty="0" smtClean="0">
                <a:solidFill>
                  <a:srgbClr val="0000FF"/>
                </a:solidFill>
              </a:rPr>
              <a:t> </a:t>
            </a:r>
            <a:r>
              <a:rPr lang="en-US" sz="3500" dirty="0" err="1" smtClean="0">
                <a:solidFill>
                  <a:srgbClr val="0000FF"/>
                </a:solidFill>
              </a:rPr>
              <a:t>versão</a:t>
            </a:r>
            <a:r>
              <a:rPr lang="en-US" sz="3500" dirty="0" smtClean="0">
                <a:solidFill>
                  <a:srgbClr val="0000FF"/>
                </a:solidFill>
              </a:rPr>
              <a:t> 2004 </a:t>
            </a:r>
            <a:r>
              <a:rPr lang="en-US" sz="3500" dirty="0" err="1" smtClean="0">
                <a:solidFill>
                  <a:srgbClr val="0000FF"/>
                </a:solidFill>
              </a:rPr>
              <a:t>poderá</a:t>
            </a:r>
            <a:r>
              <a:rPr lang="en-US" sz="3500" dirty="0" smtClean="0">
                <a:solidFill>
                  <a:srgbClr val="0000FF"/>
                </a:solidFill>
              </a:rPr>
              <a:t> </a:t>
            </a:r>
            <a:r>
              <a:rPr lang="en-US" sz="3500" dirty="0" err="1" smtClean="0">
                <a:solidFill>
                  <a:srgbClr val="0000FF"/>
                </a:solidFill>
              </a:rPr>
              <a:t>migrar</a:t>
            </a:r>
            <a:r>
              <a:rPr lang="en-US" sz="3500" dirty="0" smtClean="0">
                <a:solidFill>
                  <a:srgbClr val="0000FF"/>
                </a:solidFill>
              </a:rPr>
              <a:t> </a:t>
            </a:r>
            <a:r>
              <a:rPr lang="en-US" sz="3500" dirty="0" err="1" smtClean="0">
                <a:solidFill>
                  <a:srgbClr val="0000FF"/>
                </a:solidFill>
              </a:rPr>
              <a:t>para</a:t>
            </a:r>
            <a:r>
              <a:rPr lang="en-US" sz="3500" dirty="0" smtClean="0">
                <a:solidFill>
                  <a:srgbClr val="0000FF"/>
                </a:solidFill>
              </a:rPr>
              <a:t> a </a:t>
            </a:r>
            <a:r>
              <a:rPr lang="en-US" sz="3500" dirty="0" err="1" smtClean="0">
                <a:solidFill>
                  <a:srgbClr val="0000FF"/>
                </a:solidFill>
              </a:rPr>
              <a:t>versão</a:t>
            </a:r>
            <a:r>
              <a:rPr lang="en-US" sz="3500" dirty="0" smtClean="0">
                <a:solidFill>
                  <a:srgbClr val="0000FF"/>
                </a:solidFill>
              </a:rPr>
              <a:t> 2012, </a:t>
            </a:r>
            <a:r>
              <a:rPr lang="en-US" sz="3500" dirty="0" err="1" smtClean="0">
                <a:solidFill>
                  <a:srgbClr val="0000FF"/>
                </a:solidFill>
              </a:rPr>
              <a:t>mediante</a:t>
            </a:r>
            <a:r>
              <a:rPr lang="en-US" sz="3500" dirty="0" smtClean="0">
                <a:solidFill>
                  <a:srgbClr val="0000FF"/>
                </a:solidFill>
              </a:rPr>
              <a:t> auditoria</a:t>
            </a:r>
          </a:p>
          <a:p>
            <a:r>
              <a:rPr lang="en-US" sz="3500" dirty="0" smtClean="0">
                <a:solidFill>
                  <a:srgbClr val="0000FF"/>
                </a:solidFill>
              </a:rPr>
              <a:t>Durante o </a:t>
            </a:r>
            <a:r>
              <a:rPr lang="en-US" sz="3500" dirty="0" err="1" smtClean="0">
                <a:solidFill>
                  <a:srgbClr val="0000FF"/>
                </a:solidFill>
              </a:rPr>
              <a:t>período</a:t>
            </a:r>
            <a:r>
              <a:rPr lang="en-US" sz="3500" dirty="0" smtClean="0">
                <a:solidFill>
                  <a:srgbClr val="0000FF"/>
                </a:solidFill>
              </a:rPr>
              <a:t> de </a:t>
            </a:r>
            <a:r>
              <a:rPr lang="en-US" sz="3500" dirty="0" err="1" smtClean="0">
                <a:solidFill>
                  <a:srgbClr val="0000FF"/>
                </a:solidFill>
              </a:rPr>
              <a:t>transição</a:t>
            </a:r>
            <a:r>
              <a:rPr lang="en-US" sz="3500" dirty="0" smtClean="0">
                <a:solidFill>
                  <a:srgbClr val="0000FF"/>
                </a:solidFill>
              </a:rPr>
              <a:t> as </a:t>
            </a:r>
            <a:r>
              <a:rPr lang="en-US" sz="3500" dirty="0" err="1" smtClean="0">
                <a:solidFill>
                  <a:srgbClr val="0000FF"/>
                </a:solidFill>
              </a:rPr>
              <a:t>auditorias</a:t>
            </a:r>
            <a:r>
              <a:rPr lang="en-US" sz="3500" dirty="0" smtClean="0">
                <a:solidFill>
                  <a:srgbClr val="0000FF"/>
                </a:solidFill>
              </a:rPr>
              <a:t> de </a:t>
            </a:r>
            <a:r>
              <a:rPr lang="en-US" sz="3500" dirty="0" err="1" smtClean="0">
                <a:solidFill>
                  <a:srgbClr val="0000FF"/>
                </a:solidFill>
              </a:rPr>
              <a:t>supervisão</a:t>
            </a:r>
            <a:r>
              <a:rPr lang="en-US" sz="3500" dirty="0" smtClean="0">
                <a:solidFill>
                  <a:srgbClr val="0000FF"/>
                </a:solidFill>
              </a:rPr>
              <a:t> </a:t>
            </a:r>
            <a:r>
              <a:rPr lang="en-US" sz="3500" dirty="0" err="1" smtClean="0">
                <a:solidFill>
                  <a:srgbClr val="0000FF"/>
                </a:solidFill>
              </a:rPr>
              <a:t>poderão</a:t>
            </a:r>
            <a:r>
              <a:rPr lang="en-US" sz="3500" dirty="0" smtClean="0">
                <a:solidFill>
                  <a:srgbClr val="0000FF"/>
                </a:solidFill>
              </a:rPr>
              <a:t> </a:t>
            </a:r>
            <a:r>
              <a:rPr lang="en-US" sz="3500" dirty="0" err="1" smtClean="0">
                <a:solidFill>
                  <a:srgbClr val="0000FF"/>
                </a:solidFill>
              </a:rPr>
              <a:t>ser</a:t>
            </a:r>
            <a:r>
              <a:rPr lang="en-US" sz="3500" dirty="0" smtClean="0">
                <a:solidFill>
                  <a:srgbClr val="0000FF"/>
                </a:solidFill>
              </a:rPr>
              <a:t> </a:t>
            </a:r>
            <a:r>
              <a:rPr lang="en-US" sz="3500" dirty="0" err="1" smtClean="0">
                <a:solidFill>
                  <a:srgbClr val="0000FF"/>
                </a:solidFill>
              </a:rPr>
              <a:t>feitas</a:t>
            </a:r>
            <a:r>
              <a:rPr lang="en-US" sz="3500" dirty="0" smtClean="0">
                <a:solidFill>
                  <a:srgbClr val="0000FF"/>
                </a:solidFill>
              </a:rPr>
              <a:t> </a:t>
            </a:r>
            <a:r>
              <a:rPr lang="en-US" sz="3500" dirty="0" err="1" smtClean="0">
                <a:solidFill>
                  <a:srgbClr val="0000FF"/>
                </a:solidFill>
              </a:rPr>
              <a:t>na</a:t>
            </a:r>
            <a:r>
              <a:rPr lang="en-US" sz="3500" dirty="0" smtClean="0">
                <a:solidFill>
                  <a:srgbClr val="0000FF"/>
                </a:solidFill>
              </a:rPr>
              <a:t> </a:t>
            </a:r>
            <a:r>
              <a:rPr lang="en-US" sz="3500" dirty="0" err="1" smtClean="0">
                <a:solidFill>
                  <a:srgbClr val="0000FF"/>
                </a:solidFill>
              </a:rPr>
              <a:t>versão</a:t>
            </a:r>
            <a:r>
              <a:rPr lang="en-US" sz="3500" dirty="0" smtClean="0">
                <a:solidFill>
                  <a:srgbClr val="0000FF"/>
                </a:solidFill>
              </a:rPr>
              <a:t> 2012 e as </a:t>
            </a:r>
            <a:r>
              <a:rPr lang="en-US" sz="3500" dirty="0" err="1" smtClean="0">
                <a:solidFill>
                  <a:srgbClr val="0000FF"/>
                </a:solidFill>
              </a:rPr>
              <a:t>discrepâncias</a:t>
            </a:r>
            <a:r>
              <a:rPr lang="en-US" sz="3500" dirty="0" smtClean="0">
                <a:solidFill>
                  <a:srgbClr val="0000FF"/>
                </a:solidFill>
              </a:rPr>
              <a:t> </a:t>
            </a:r>
            <a:r>
              <a:rPr lang="en-US" sz="3500" dirty="0" err="1" smtClean="0">
                <a:solidFill>
                  <a:srgbClr val="0000FF"/>
                </a:solidFill>
              </a:rPr>
              <a:t>não</a:t>
            </a:r>
            <a:r>
              <a:rPr lang="en-US" sz="3500" dirty="0" smtClean="0">
                <a:solidFill>
                  <a:srgbClr val="0000FF"/>
                </a:solidFill>
              </a:rPr>
              <a:t> </a:t>
            </a:r>
            <a:r>
              <a:rPr lang="en-US" sz="3500" dirty="0" err="1" smtClean="0">
                <a:solidFill>
                  <a:srgbClr val="0000FF"/>
                </a:solidFill>
              </a:rPr>
              <a:t>afetarão</a:t>
            </a:r>
            <a:r>
              <a:rPr lang="en-US" sz="3500" dirty="0" smtClean="0">
                <a:solidFill>
                  <a:srgbClr val="0000FF"/>
                </a:solidFill>
              </a:rPr>
              <a:t> a </a:t>
            </a:r>
            <a:r>
              <a:rPr lang="en-US" sz="3500" dirty="0" err="1" smtClean="0">
                <a:solidFill>
                  <a:srgbClr val="0000FF"/>
                </a:solidFill>
              </a:rPr>
              <a:t>manutenção</a:t>
            </a:r>
            <a:r>
              <a:rPr lang="en-US" sz="3500" dirty="0" smtClean="0">
                <a:solidFill>
                  <a:srgbClr val="0000FF"/>
                </a:solidFill>
              </a:rPr>
              <a:t> do </a:t>
            </a:r>
            <a:r>
              <a:rPr lang="en-US" sz="3500" dirty="0" err="1" smtClean="0">
                <a:solidFill>
                  <a:srgbClr val="0000FF"/>
                </a:solidFill>
              </a:rPr>
              <a:t>certificado</a:t>
            </a:r>
            <a:r>
              <a:rPr lang="en-US" sz="3500" dirty="0" smtClean="0">
                <a:solidFill>
                  <a:srgbClr val="0000FF"/>
                </a:solidFill>
              </a:rPr>
              <a:t> </a:t>
            </a:r>
            <a:r>
              <a:rPr lang="en-US" sz="3500" dirty="0" err="1" smtClean="0">
                <a:solidFill>
                  <a:srgbClr val="0000FF"/>
                </a:solidFill>
              </a:rPr>
              <a:t>na</a:t>
            </a:r>
            <a:r>
              <a:rPr lang="en-US" sz="3500" dirty="0" smtClean="0">
                <a:solidFill>
                  <a:srgbClr val="0000FF"/>
                </a:solidFill>
              </a:rPr>
              <a:t> </a:t>
            </a:r>
            <a:r>
              <a:rPr lang="en-US" sz="3500" dirty="0" err="1" smtClean="0">
                <a:solidFill>
                  <a:srgbClr val="0000FF"/>
                </a:solidFill>
              </a:rPr>
              <a:t>versão</a:t>
            </a:r>
            <a:r>
              <a:rPr lang="en-US" sz="3500" dirty="0" smtClean="0">
                <a:solidFill>
                  <a:srgbClr val="0000FF"/>
                </a:solidFill>
              </a:rPr>
              <a:t> 2004</a:t>
            </a:r>
          </a:p>
          <a:p>
            <a:endParaRPr lang="en-US" dirty="0"/>
          </a:p>
        </p:txBody>
      </p:sp>
    </p:spTree>
    <p:extLst>
      <p:ext uri="{BB962C8B-B14F-4D97-AF65-F5344CB8AC3E}">
        <p14:creationId xmlns:p14="http://schemas.microsoft.com/office/powerpoint/2010/main" val="117414184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06294"/>
            <a:ext cx="8229600" cy="5019869"/>
          </a:xfrm>
        </p:spPr>
        <p:txBody>
          <a:bodyPr>
            <a:normAutofit/>
          </a:bodyPr>
          <a:lstStyle/>
          <a:p>
            <a:pPr marL="0" indent="0" algn="ctr">
              <a:lnSpc>
                <a:spcPct val="140000"/>
              </a:lnSpc>
              <a:buNone/>
            </a:pPr>
            <a:r>
              <a:rPr lang="pt-BR" sz="4400" dirty="0" smtClean="0">
                <a:solidFill>
                  <a:srgbClr val="FF0000"/>
                </a:solidFill>
              </a:rPr>
              <a:t>Muito Obrigado!</a:t>
            </a:r>
          </a:p>
          <a:p>
            <a:pPr marL="0" indent="0" algn="ctr">
              <a:lnSpc>
                <a:spcPct val="140000"/>
              </a:lnSpc>
              <a:buNone/>
            </a:pPr>
            <a:r>
              <a:rPr lang="pt-BR" dirty="0" smtClean="0">
                <a:solidFill>
                  <a:srgbClr val="0000FF"/>
                </a:solidFill>
              </a:rPr>
              <a:t>José Salvador da Silva Filho</a:t>
            </a:r>
          </a:p>
          <a:p>
            <a:pPr marL="0" indent="0" algn="ctr">
              <a:lnSpc>
                <a:spcPct val="140000"/>
              </a:lnSpc>
              <a:buNone/>
            </a:pPr>
            <a:r>
              <a:rPr lang="pt-BR" sz="3900" dirty="0" smtClean="0">
                <a:solidFill>
                  <a:srgbClr val="0000FF"/>
                </a:solidFill>
              </a:rPr>
              <a:t>+5511-3913-7113</a:t>
            </a:r>
          </a:p>
          <a:p>
            <a:pPr marL="0" indent="0" algn="ctr">
              <a:buNone/>
            </a:pPr>
            <a:r>
              <a:rPr lang="pt-BR" sz="3600" dirty="0" smtClean="0">
                <a:hlinkClick r:id="rId2"/>
              </a:rPr>
              <a:t>salvador@vanzolinicert.org.br</a:t>
            </a:r>
            <a:endParaRPr lang="pt-BR" sz="3600" dirty="0" smtClean="0"/>
          </a:p>
          <a:p>
            <a:endParaRPr lang="en-US" dirty="0"/>
          </a:p>
        </p:txBody>
      </p:sp>
    </p:spTree>
    <p:extLst>
      <p:ext uri="{BB962C8B-B14F-4D97-AF65-F5344CB8AC3E}">
        <p14:creationId xmlns:p14="http://schemas.microsoft.com/office/powerpoint/2010/main" val="122051328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0000FF"/>
                </a:solidFill>
              </a:rPr>
              <a:t>S</a:t>
            </a:r>
            <a:r>
              <a:rPr lang="en-US" dirty="0" err="1" smtClean="0">
                <a:solidFill>
                  <a:srgbClr val="0000FF"/>
                </a:solidFill>
              </a:rPr>
              <a:t>érie</a:t>
            </a:r>
            <a:r>
              <a:rPr lang="en-US" dirty="0" smtClean="0">
                <a:solidFill>
                  <a:srgbClr val="0000FF"/>
                </a:solidFill>
              </a:rPr>
              <a:t> NBR 16001</a:t>
            </a:r>
            <a:endParaRPr lang="en-US" dirty="0">
              <a:solidFill>
                <a:srgbClr val="0000FF"/>
              </a:solidFill>
            </a:endParaRPr>
          </a:p>
        </p:txBody>
      </p:sp>
      <p:sp>
        <p:nvSpPr>
          <p:cNvPr id="3" name="Content Placeholder 2"/>
          <p:cNvSpPr>
            <a:spLocks noGrp="1"/>
          </p:cNvSpPr>
          <p:nvPr>
            <p:ph idx="1"/>
          </p:nvPr>
        </p:nvSpPr>
        <p:spPr>
          <a:xfrm>
            <a:off x="457200" y="1143827"/>
            <a:ext cx="8229600" cy="4525963"/>
          </a:xfrm>
        </p:spPr>
        <p:txBody>
          <a:bodyPr/>
          <a:lstStyle/>
          <a:p>
            <a:r>
              <a:rPr lang="en-US" sz="2800" dirty="0" smtClean="0">
                <a:solidFill>
                  <a:srgbClr val="0000FF"/>
                </a:solidFill>
              </a:rPr>
              <a:t>2003 – </a:t>
            </a:r>
            <a:r>
              <a:rPr lang="en-US" sz="2800" dirty="0" err="1" smtClean="0">
                <a:solidFill>
                  <a:srgbClr val="0000FF"/>
                </a:solidFill>
              </a:rPr>
              <a:t>Decis</a:t>
            </a:r>
            <a:r>
              <a:rPr lang="en-US" sz="2800" dirty="0" err="1" smtClean="0">
                <a:solidFill>
                  <a:srgbClr val="0000FF"/>
                </a:solidFill>
              </a:rPr>
              <a:t>ão</a:t>
            </a:r>
            <a:r>
              <a:rPr lang="en-US" sz="2800" dirty="0" smtClean="0">
                <a:solidFill>
                  <a:srgbClr val="0000FF"/>
                </a:solidFill>
              </a:rPr>
              <a:t> de </a:t>
            </a:r>
            <a:r>
              <a:rPr lang="en-US" sz="2800" dirty="0" err="1" smtClean="0">
                <a:solidFill>
                  <a:srgbClr val="0000FF"/>
                </a:solidFill>
              </a:rPr>
              <a:t>desenvolver</a:t>
            </a:r>
            <a:r>
              <a:rPr lang="en-US" sz="2800" dirty="0" smtClean="0">
                <a:solidFill>
                  <a:srgbClr val="0000FF"/>
                </a:solidFill>
              </a:rPr>
              <a:t> </a:t>
            </a:r>
            <a:r>
              <a:rPr lang="en-US" sz="2800" dirty="0" err="1" smtClean="0">
                <a:solidFill>
                  <a:srgbClr val="0000FF"/>
                </a:solidFill>
              </a:rPr>
              <a:t>uma</a:t>
            </a:r>
            <a:r>
              <a:rPr lang="en-US" sz="2800" dirty="0" smtClean="0">
                <a:solidFill>
                  <a:srgbClr val="0000FF"/>
                </a:solidFill>
              </a:rPr>
              <a:t> Norma </a:t>
            </a:r>
            <a:r>
              <a:rPr lang="en-US" sz="2800" dirty="0" err="1" smtClean="0">
                <a:solidFill>
                  <a:srgbClr val="0000FF"/>
                </a:solidFill>
              </a:rPr>
              <a:t>nacional</a:t>
            </a:r>
            <a:r>
              <a:rPr lang="en-US" sz="2800" dirty="0" smtClean="0">
                <a:solidFill>
                  <a:srgbClr val="0000FF"/>
                </a:solidFill>
              </a:rPr>
              <a:t>, </a:t>
            </a:r>
            <a:r>
              <a:rPr lang="en-US" sz="2800" dirty="0" err="1" smtClean="0">
                <a:solidFill>
                  <a:srgbClr val="0000FF"/>
                </a:solidFill>
              </a:rPr>
              <a:t>certificável</a:t>
            </a:r>
            <a:r>
              <a:rPr lang="en-US" sz="2800" dirty="0" smtClean="0">
                <a:solidFill>
                  <a:srgbClr val="0000FF"/>
                </a:solidFill>
              </a:rPr>
              <a:t>.</a:t>
            </a:r>
          </a:p>
          <a:p>
            <a:r>
              <a:rPr lang="en-US" sz="2800" dirty="0" smtClean="0">
                <a:solidFill>
                  <a:srgbClr val="0000FF"/>
                </a:solidFill>
              </a:rPr>
              <a:t>2004 – </a:t>
            </a:r>
            <a:r>
              <a:rPr lang="en-US" sz="2800" dirty="0" err="1" smtClean="0">
                <a:solidFill>
                  <a:srgbClr val="0000FF"/>
                </a:solidFill>
              </a:rPr>
              <a:t>Lançamento</a:t>
            </a:r>
            <a:r>
              <a:rPr lang="en-US" sz="2800" dirty="0" smtClean="0">
                <a:solidFill>
                  <a:srgbClr val="0000FF"/>
                </a:solidFill>
              </a:rPr>
              <a:t> da NBR 16001 </a:t>
            </a:r>
          </a:p>
          <a:p>
            <a:r>
              <a:rPr lang="en-US" sz="2800" dirty="0" smtClean="0">
                <a:solidFill>
                  <a:srgbClr val="0000FF"/>
                </a:solidFill>
              </a:rPr>
              <a:t>2005 – </a:t>
            </a:r>
            <a:r>
              <a:rPr lang="en-US" sz="2800" dirty="0" err="1" smtClean="0">
                <a:solidFill>
                  <a:srgbClr val="0000FF"/>
                </a:solidFill>
              </a:rPr>
              <a:t>Lançamento</a:t>
            </a:r>
            <a:r>
              <a:rPr lang="en-US" sz="2800" dirty="0" smtClean="0">
                <a:solidFill>
                  <a:srgbClr val="0000FF"/>
                </a:solidFill>
              </a:rPr>
              <a:t> da NBR 16002 (</a:t>
            </a:r>
            <a:r>
              <a:rPr lang="en-US" sz="2800" dirty="0" err="1" smtClean="0">
                <a:solidFill>
                  <a:srgbClr val="0000FF"/>
                </a:solidFill>
              </a:rPr>
              <a:t>qualificação</a:t>
            </a:r>
            <a:r>
              <a:rPr lang="en-US" sz="2800" dirty="0" smtClean="0">
                <a:solidFill>
                  <a:srgbClr val="0000FF"/>
                </a:solidFill>
              </a:rPr>
              <a:t> de </a:t>
            </a:r>
            <a:r>
              <a:rPr lang="en-US" sz="2800" dirty="0" err="1" smtClean="0">
                <a:solidFill>
                  <a:srgbClr val="0000FF"/>
                </a:solidFill>
              </a:rPr>
              <a:t>auditores</a:t>
            </a:r>
            <a:r>
              <a:rPr lang="en-US" sz="2800" dirty="0" smtClean="0">
                <a:solidFill>
                  <a:srgbClr val="0000FF"/>
                </a:solidFill>
              </a:rPr>
              <a:t>)</a:t>
            </a:r>
          </a:p>
          <a:p>
            <a:r>
              <a:rPr lang="en-US" sz="2800" dirty="0" smtClean="0">
                <a:solidFill>
                  <a:srgbClr val="0000FF"/>
                </a:solidFill>
              </a:rPr>
              <a:t>2006 - </a:t>
            </a:r>
            <a:r>
              <a:rPr lang="en-US" sz="2800" dirty="0" err="1" smtClean="0">
                <a:solidFill>
                  <a:srgbClr val="0000FF"/>
                </a:solidFill>
              </a:rPr>
              <a:t>Desenvolvimento</a:t>
            </a:r>
            <a:r>
              <a:rPr lang="en-US" sz="2800" dirty="0" smtClean="0">
                <a:solidFill>
                  <a:srgbClr val="0000FF"/>
                </a:solidFill>
              </a:rPr>
              <a:t> dos </a:t>
            </a:r>
            <a:r>
              <a:rPr lang="en-US" sz="2800" dirty="0" err="1" smtClean="0">
                <a:solidFill>
                  <a:srgbClr val="0000FF"/>
                </a:solidFill>
              </a:rPr>
              <a:t>critérios</a:t>
            </a:r>
            <a:r>
              <a:rPr lang="en-US" sz="2800" dirty="0" smtClean="0">
                <a:solidFill>
                  <a:srgbClr val="0000FF"/>
                </a:solidFill>
              </a:rPr>
              <a:t> de </a:t>
            </a:r>
            <a:r>
              <a:rPr lang="en-US" sz="2800" dirty="0" err="1" smtClean="0">
                <a:solidFill>
                  <a:srgbClr val="0000FF"/>
                </a:solidFill>
              </a:rPr>
              <a:t>certificação</a:t>
            </a:r>
            <a:r>
              <a:rPr lang="en-US" sz="2800" dirty="0" smtClean="0">
                <a:solidFill>
                  <a:srgbClr val="0000FF"/>
                </a:solidFill>
              </a:rPr>
              <a:t> e </a:t>
            </a:r>
            <a:r>
              <a:rPr lang="en-US" sz="2800" dirty="0" err="1" smtClean="0">
                <a:solidFill>
                  <a:srgbClr val="0000FF"/>
                </a:solidFill>
              </a:rPr>
              <a:t>acreditação</a:t>
            </a:r>
            <a:r>
              <a:rPr lang="en-US" sz="2800" dirty="0" smtClean="0">
                <a:solidFill>
                  <a:srgbClr val="0000FF"/>
                </a:solidFill>
              </a:rPr>
              <a:t> de </a:t>
            </a:r>
            <a:r>
              <a:rPr lang="en-US" sz="2800" dirty="0" err="1" smtClean="0">
                <a:solidFill>
                  <a:srgbClr val="0000FF"/>
                </a:solidFill>
              </a:rPr>
              <a:t>organismos</a:t>
            </a:r>
            <a:r>
              <a:rPr lang="en-US" sz="2800" dirty="0">
                <a:solidFill>
                  <a:srgbClr val="0000FF"/>
                </a:solidFill>
              </a:rPr>
              <a:t> </a:t>
            </a:r>
            <a:r>
              <a:rPr lang="en-US" sz="2800" dirty="0" smtClean="0">
                <a:solidFill>
                  <a:srgbClr val="0000FF"/>
                </a:solidFill>
              </a:rPr>
              <a:t>e </a:t>
            </a:r>
            <a:r>
              <a:rPr lang="en-US" sz="2800" dirty="0" err="1" smtClean="0">
                <a:solidFill>
                  <a:srgbClr val="0000FF"/>
                </a:solidFill>
              </a:rPr>
              <a:t>realização</a:t>
            </a:r>
            <a:r>
              <a:rPr lang="en-US" sz="2800" dirty="0" smtClean="0">
                <a:solidFill>
                  <a:srgbClr val="0000FF"/>
                </a:solidFill>
              </a:rPr>
              <a:t> da </a:t>
            </a:r>
            <a:r>
              <a:rPr lang="en-US" sz="2800" dirty="0" err="1" smtClean="0">
                <a:solidFill>
                  <a:srgbClr val="0000FF"/>
                </a:solidFill>
              </a:rPr>
              <a:t>primeira</a:t>
            </a:r>
            <a:r>
              <a:rPr lang="en-US" sz="2800" dirty="0" smtClean="0">
                <a:solidFill>
                  <a:srgbClr val="0000FF"/>
                </a:solidFill>
              </a:rPr>
              <a:t> </a:t>
            </a:r>
            <a:r>
              <a:rPr lang="en-US" sz="2800" dirty="0" err="1" smtClean="0">
                <a:solidFill>
                  <a:srgbClr val="0000FF"/>
                </a:solidFill>
              </a:rPr>
              <a:t>certificação</a:t>
            </a:r>
            <a:endParaRPr lang="en-US" sz="2800" dirty="0" smtClean="0">
              <a:solidFill>
                <a:srgbClr val="0000FF"/>
              </a:solidFill>
            </a:endParaRPr>
          </a:p>
          <a:p>
            <a:r>
              <a:rPr lang="en-US" sz="2800" dirty="0" smtClean="0">
                <a:solidFill>
                  <a:srgbClr val="0000FF"/>
                </a:solidFill>
              </a:rPr>
              <a:t>2009 – </a:t>
            </a:r>
            <a:r>
              <a:rPr lang="en-US" sz="2800" dirty="0" err="1" smtClean="0">
                <a:solidFill>
                  <a:srgbClr val="0000FF"/>
                </a:solidFill>
              </a:rPr>
              <a:t>Lançamento</a:t>
            </a:r>
            <a:r>
              <a:rPr lang="en-US" sz="2800" dirty="0" smtClean="0">
                <a:solidFill>
                  <a:srgbClr val="0000FF"/>
                </a:solidFill>
              </a:rPr>
              <a:t> da NBR 16003 (</a:t>
            </a:r>
            <a:r>
              <a:rPr lang="en-US" sz="2800" dirty="0" err="1" smtClean="0">
                <a:solidFill>
                  <a:srgbClr val="0000FF"/>
                </a:solidFill>
              </a:rPr>
              <a:t>realização</a:t>
            </a:r>
            <a:r>
              <a:rPr lang="en-US" sz="2800" dirty="0" smtClean="0">
                <a:solidFill>
                  <a:srgbClr val="0000FF"/>
                </a:solidFill>
              </a:rPr>
              <a:t> de </a:t>
            </a:r>
            <a:r>
              <a:rPr lang="en-US" sz="2800" dirty="0" err="1" smtClean="0">
                <a:solidFill>
                  <a:srgbClr val="0000FF"/>
                </a:solidFill>
              </a:rPr>
              <a:t>auditorias</a:t>
            </a:r>
            <a:r>
              <a:rPr lang="en-US" sz="2800" dirty="0" smtClean="0">
                <a:solidFill>
                  <a:srgbClr val="0000FF"/>
                </a:solidFill>
              </a:rPr>
              <a:t>)</a:t>
            </a:r>
          </a:p>
          <a:p>
            <a:r>
              <a:rPr lang="en-US" sz="2800" dirty="0" smtClean="0">
                <a:solidFill>
                  <a:srgbClr val="0000FF"/>
                </a:solidFill>
              </a:rPr>
              <a:t>2010 – </a:t>
            </a:r>
            <a:r>
              <a:rPr lang="en-US" sz="2800" dirty="0" err="1" smtClean="0">
                <a:solidFill>
                  <a:srgbClr val="0000FF"/>
                </a:solidFill>
              </a:rPr>
              <a:t>Decisão</a:t>
            </a:r>
            <a:r>
              <a:rPr lang="en-US" sz="2800" dirty="0" smtClean="0">
                <a:solidFill>
                  <a:srgbClr val="0000FF"/>
                </a:solidFill>
              </a:rPr>
              <a:t> de </a:t>
            </a:r>
            <a:r>
              <a:rPr lang="en-US" sz="2800" dirty="0" err="1" smtClean="0">
                <a:solidFill>
                  <a:srgbClr val="0000FF"/>
                </a:solidFill>
              </a:rPr>
              <a:t>revisar</a:t>
            </a:r>
            <a:r>
              <a:rPr lang="en-US" sz="2800" dirty="0" smtClean="0">
                <a:solidFill>
                  <a:srgbClr val="0000FF"/>
                </a:solidFill>
              </a:rPr>
              <a:t> a NBR 16001</a:t>
            </a:r>
            <a:endParaRPr lang="en-US" sz="2800" dirty="0">
              <a:solidFill>
                <a:srgbClr val="0000FF"/>
              </a:solidFill>
            </a:endParaRPr>
          </a:p>
        </p:txBody>
      </p:sp>
    </p:spTree>
    <p:extLst>
      <p:ext uri="{BB962C8B-B14F-4D97-AF65-F5344CB8AC3E}">
        <p14:creationId xmlns:p14="http://schemas.microsoft.com/office/powerpoint/2010/main" val="204151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4850" name="Text Box 2"/>
          <p:cNvSpPr txBox="1">
            <a:spLocks noChangeArrowheads="1"/>
          </p:cNvSpPr>
          <p:nvPr/>
        </p:nvSpPr>
        <p:spPr bwMode="auto">
          <a:xfrm>
            <a:off x="3222625" y="2417763"/>
            <a:ext cx="40052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b="1"/>
              <a:t>Minuta do TR circula para </a:t>
            </a:r>
          </a:p>
          <a:p>
            <a:r>
              <a:rPr lang="en-US" sz="1600" b="1"/>
              <a:t>Comentários da ABNT/CEE RS</a:t>
            </a:r>
          </a:p>
        </p:txBody>
      </p:sp>
      <p:sp>
        <p:nvSpPr>
          <p:cNvPr id="974852" name="Text Box 4"/>
          <p:cNvSpPr txBox="1">
            <a:spLocks noChangeArrowheads="1"/>
          </p:cNvSpPr>
          <p:nvPr/>
        </p:nvSpPr>
        <p:spPr bwMode="auto">
          <a:xfrm>
            <a:off x="1449388" y="1885950"/>
            <a:ext cx="44846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542925" indent="-542925"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b="1"/>
              <a:t>Decisão de desenvolver os Termos de</a:t>
            </a:r>
          </a:p>
          <a:p>
            <a:r>
              <a:rPr lang="en-US" sz="1600" b="1"/>
              <a:t> Referência – TR para revisão da NBR 16001</a:t>
            </a:r>
          </a:p>
        </p:txBody>
      </p:sp>
      <p:cxnSp>
        <p:nvCxnSpPr>
          <p:cNvPr id="974853" name="AutoShape 5"/>
          <p:cNvCxnSpPr>
            <a:cxnSpLocks noChangeShapeType="1"/>
            <a:stCxn id="974852" idx="1"/>
            <a:endCxn id="51206" idx="0"/>
          </p:cNvCxnSpPr>
          <p:nvPr/>
        </p:nvCxnSpPr>
        <p:spPr bwMode="auto">
          <a:xfrm rot="10800000" flipV="1">
            <a:off x="954088" y="2178050"/>
            <a:ext cx="495300" cy="1358900"/>
          </a:xfrm>
          <a:prstGeom prst="bentConnector2">
            <a:avLst/>
          </a:prstGeom>
          <a:noFill/>
          <a:ln w="9525">
            <a:solidFill>
              <a:srgbClr val="1C1C1C"/>
            </a:solidFill>
            <a:miter lim="800000"/>
            <a:headEnd/>
            <a:tailEnd/>
          </a:ln>
          <a:extLst>
            <a:ext uri="{909E8E84-426E-40dd-AFC4-6F175D3DCCD1}">
              <a14:hiddenFill xmlns:a14="http://schemas.microsoft.com/office/drawing/2010/main">
                <a:noFill/>
              </a14:hiddenFill>
            </a:ext>
          </a:extLst>
        </p:spPr>
      </p:cxnSp>
      <p:sp>
        <p:nvSpPr>
          <p:cNvPr id="974854" name="Text Box 6"/>
          <p:cNvSpPr txBox="1">
            <a:spLocks noChangeArrowheads="1"/>
          </p:cNvSpPr>
          <p:nvPr/>
        </p:nvSpPr>
        <p:spPr bwMode="auto">
          <a:xfrm>
            <a:off x="323850" y="4227513"/>
            <a:ext cx="39592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r>
              <a:rPr lang="en-US" sz="1600" b="1"/>
              <a:t>Reunião para discutir os comentários ao TR</a:t>
            </a:r>
            <a:endParaRPr lang="pt-BR" sz="1600" b="1">
              <a:solidFill>
                <a:srgbClr val="0000FF"/>
              </a:solidFill>
            </a:endParaRPr>
          </a:p>
        </p:txBody>
      </p:sp>
      <p:cxnSp>
        <p:nvCxnSpPr>
          <p:cNvPr id="974855" name="AutoShape 7"/>
          <p:cNvCxnSpPr>
            <a:cxnSpLocks noChangeShapeType="1"/>
            <a:stCxn id="974854" idx="3"/>
            <a:endCxn id="51208" idx="2"/>
          </p:cNvCxnSpPr>
          <p:nvPr/>
        </p:nvCxnSpPr>
        <p:spPr bwMode="auto">
          <a:xfrm flipV="1">
            <a:off x="4283075" y="4041775"/>
            <a:ext cx="288925" cy="477838"/>
          </a:xfrm>
          <a:prstGeom prst="bentConnector2">
            <a:avLst/>
          </a:prstGeom>
          <a:noFill/>
          <a:ln w="9525">
            <a:solidFill>
              <a:srgbClr val="1C1C1C"/>
            </a:solidFill>
            <a:miter lim="800000"/>
            <a:headEnd/>
            <a:tailEnd/>
          </a:ln>
          <a:extLst>
            <a:ext uri="{909E8E84-426E-40dd-AFC4-6F175D3DCCD1}">
              <a14:hiddenFill xmlns:a14="http://schemas.microsoft.com/office/drawing/2010/main">
                <a:noFill/>
              </a14:hiddenFill>
            </a:ext>
          </a:extLst>
        </p:spPr>
      </p:cxnSp>
      <p:sp>
        <p:nvSpPr>
          <p:cNvPr id="51206" name="AutoShape 8"/>
          <p:cNvSpPr>
            <a:spLocks noChangeArrowheads="1"/>
          </p:cNvSpPr>
          <p:nvPr/>
        </p:nvSpPr>
        <p:spPr bwMode="auto">
          <a:xfrm>
            <a:off x="98425" y="3536950"/>
            <a:ext cx="1709738" cy="504825"/>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solidFill>
                  <a:schemeClr val="bg1"/>
                </a:solidFill>
              </a:rPr>
              <a:t>30 de setembro</a:t>
            </a:r>
          </a:p>
          <a:p>
            <a:r>
              <a:rPr lang="en-US">
                <a:solidFill>
                  <a:schemeClr val="bg1"/>
                </a:solidFill>
              </a:rPr>
              <a:t> 2010</a:t>
            </a:r>
          </a:p>
        </p:txBody>
      </p:sp>
      <p:sp>
        <p:nvSpPr>
          <p:cNvPr id="51207" name="AutoShape 9"/>
          <p:cNvSpPr>
            <a:spLocks noChangeArrowheads="1"/>
          </p:cNvSpPr>
          <p:nvPr/>
        </p:nvSpPr>
        <p:spPr bwMode="auto">
          <a:xfrm>
            <a:off x="1906588" y="3536950"/>
            <a:ext cx="1709737" cy="504825"/>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solidFill>
                  <a:srgbClr val="FFFFFF"/>
                </a:solidFill>
              </a:rPr>
              <a:t>17 de março </a:t>
            </a:r>
          </a:p>
          <a:p>
            <a:r>
              <a:rPr lang="en-US">
                <a:solidFill>
                  <a:srgbClr val="FFFFFF"/>
                </a:solidFill>
              </a:rPr>
              <a:t>2011</a:t>
            </a:r>
            <a:endParaRPr lang="pt-BR" b="1">
              <a:solidFill>
                <a:schemeClr val="bg1"/>
              </a:solidFill>
            </a:endParaRPr>
          </a:p>
        </p:txBody>
      </p:sp>
      <p:sp>
        <p:nvSpPr>
          <p:cNvPr id="51208" name="AutoShape 10"/>
          <p:cNvSpPr>
            <a:spLocks noChangeArrowheads="1"/>
          </p:cNvSpPr>
          <p:nvPr/>
        </p:nvSpPr>
        <p:spPr bwMode="auto">
          <a:xfrm>
            <a:off x="3716338" y="3536950"/>
            <a:ext cx="1709737" cy="504825"/>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solidFill>
                  <a:srgbClr val="FFFFFF"/>
                </a:solidFill>
              </a:rPr>
              <a:t>6 de abril </a:t>
            </a:r>
          </a:p>
          <a:p>
            <a:r>
              <a:rPr lang="en-US">
                <a:solidFill>
                  <a:srgbClr val="FFFFFF"/>
                </a:solidFill>
              </a:rPr>
              <a:t>2011 </a:t>
            </a:r>
            <a:endParaRPr lang="pt-BR" b="1">
              <a:solidFill>
                <a:srgbClr val="FFFFFF"/>
              </a:solidFill>
            </a:endParaRPr>
          </a:p>
        </p:txBody>
      </p:sp>
      <p:sp>
        <p:nvSpPr>
          <p:cNvPr id="51209" name="AutoShape 11"/>
          <p:cNvSpPr>
            <a:spLocks noChangeArrowheads="1"/>
          </p:cNvSpPr>
          <p:nvPr/>
        </p:nvSpPr>
        <p:spPr bwMode="auto">
          <a:xfrm>
            <a:off x="5526088" y="3536950"/>
            <a:ext cx="1709737" cy="504825"/>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solidFill>
                  <a:srgbClr val="FFFFFF"/>
                </a:solidFill>
              </a:rPr>
              <a:t>6 de junho </a:t>
            </a:r>
          </a:p>
          <a:p>
            <a:r>
              <a:rPr lang="en-US">
                <a:solidFill>
                  <a:srgbClr val="FFFFFF"/>
                </a:solidFill>
              </a:rPr>
              <a:t>2011 </a:t>
            </a:r>
            <a:endParaRPr lang="pt-BR" b="1">
              <a:solidFill>
                <a:srgbClr val="FFFFFF"/>
              </a:solidFill>
            </a:endParaRPr>
          </a:p>
        </p:txBody>
      </p:sp>
      <p:sp>
        <p:nvSpPr>
          <p:cNvPr id="51210" name="AutoShape 12"/>
          <p:cNvSpPr>
            <a:spLocks noChangeArrowheads="1"/>
          </p:cNvSpPr>
          <p:nvPr/>
        </p:nvSpPr>
        <p:spPr bwMode="auto">
          <a:xfrm>
            <a:off x="7335838" y="3538538"/>
            <a:ext cx="1709737" cy="504825"/>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solidFill>
                  <a:srgbClr val="FFFFFF"/>
                </a:solidFill>
              </a:rPr>
              <a:t>26 de julho</a:t>
            </a:r>
          </a:p>
          <a:p>
            <a:r>
              <a:rPr lang="en-US">
                <a:solidFill>
                  <a:srgbClr val="FFFFFF"/>
                </a:solidFill>
              </a:rPr>
              <a:t>2011 </a:t>
            </a:r>
            <a:endParaRPr lang="pt-BR" b="1">
              <a:solidFill>
                <a:srgbClr val="FFFFFF"/>
              </a:solidFill>
            </a:endParaRPr>
          </a:p>
        </p:txBody>
      </p:sp>
      <p:cxnSp>
        <p:nvCxnSpPr>
          <p:cNvPr id="974861" name="AutoShape 13"/>
          <p:cNvCxnSpPr>
            <a:cxnSpLocks noChangeShapeType="1"/>
            <a:stCxn id="974850" idx="1"/>
            <a:endCxn id="51207" idx="0"/>
          </p:cNvCxnSpPr>
          <p:nvPr/>
        </p:nvCxnSpPr>
        <p:spPr bwMode="auto">
          <a:xfrm rot="10800000" flipV="1">
            <a:off x="2762250" y="2709863"/>
            <a:ext cx="460375" cy="827087"/>
          </a:xfrm>
          <a:prstGeom prst="bentConnector2">
            <a:avLst/>
          </a:prstGeom>
          <a:noFill/>
          <a:ln w="9525">
            <a:solidFill>
              <a:srgbClr val="1C1C1C"/>
            </a:solidFill>
            <a:miter lim="800000"/>
            <a:headEnd/>
            <a:tailEnd/>
          </a:ln>
          <a:extLst>
            <a:ext uri="{909E8E84-426E-40dd-AFC4-6F175D3DCCD1}">
              <a14:hiddenFill xmlns:a14="http://schemas.microsoft.com/office/drawing/2010/main">
                <a:noFill/>
              </a14:hiddenFill>
            </a:ext>
          </a:extLst>
        </p:spPr>
      </p:cxnSp>
      <p:sp>
        <p:nvSpPr>
          <p:cNvPr id="974862" name="Text Box 14"/>
          <p:cNvSpPr txBox="1">
            <a:spLocks noChangeArrowheads="1"/>
          </p:cNvSpPr>
          <p:nvPr/>
        </p:nvSpPr>
        <p:spPr bwMode="auto">
          <a:xfrm>
            <a:off x="6642100" y="2687638"/>
            <a:ext cx="259556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 </a:t>
            </a:r>
            <a:r>
              <a:rPr lang="en-US" sz="1600" b="1"/>
              <a:t>Finalização da pesquisa </a:t>
            </a:r>
          </a:p>
          <a:p>
            <a:r>
              <a:rPr lang="en-US" sz="1600" b="1"/>
              <a:t>com organizações </a:t>
            </a:r>
          </a:p>
          <a:p>
            <a:r>
              <a:rPr lang="en-US" sz="1600" b="1"/>
              <a:t>certificadas</a:t>
            </a:r>
          </a:p>
        </p:txBody>
      </p:sp>
      <p:cxnSp>
        <p:nvCxnSpPr>
          <p:cNvPr id="974863" name="AutoShape 15"/>
          <p:cNvCxnSpPr>
            <a:cxnSpLocks noChangeShapeType="1"/>
            <a:stCxn id="974862" idx="1"/>
            <a:endCxn id="51209" idx="0"/>
          </p:cNvCxnSpPr>
          <p:nvPr/>
        </p:nvCxnSpPr>
        <p:spPr bwMode="auto">
          <a:xfrm rot="10800000" flipV="1">
            <a:off x="6381750" y="3103563"/>
            <a:ext cx="260350" cy="433387"/>
          </a:xfrm>
          <a:prstGeom prst="bentConnector2">
            <a:avLst/>
          </a:prstGeom>
          <a:noFill/>
          <a:ln w="9525">
            <a:solidFill>
              <a:srgbClr val="1C1C1C"/>
            </a:solidFill>
            <a:miter lim="800000"/>
            <a:headEnd/>
            <a:tailEnd/>
          </a:ln>
          <a:extLst>
            <a:ext uri="{909E8E84-426E-40dd-AFC4-6F175D3DCCD1}">
              <a14:hiddenFill xmlns:a14="http://schemas.microsoft.com/office/drawing/2010/main">
                <a:noFill/>
              </a14:hiddenFill>
            </a:ext>
          </a:extLst>
        </p:spPr>
      </p:cxnSp>
      <p:cxnSp>
        <p:nvCxnSpPr>
          <p:cNvPr id="974867" name="AutoShape 19"/>
          <p:cNvCxnSpPr>
            <a:cxnSpLocks noChangeShapeType="1"/>
            <a:stCxn id="51215" idx="3"/>
            <a:endCxn id="51210" idx="2"/>
          </p:cNvCxnSpPr>
          <p:nvPr/>
        </p:nvCxnSpPr>
        <p:spPr bwMode="auto">
          <a:xfrm flipV="1">
            <a:off x="6950075" y="4043363"/>
            <a:ext cx="1241425" cy="1809750"/>
          </a:xfrm>
          <a:prstGeom prst="bentConnector2">
            <a:avLst/>
          </a:prstGeom>
          <a:noFill/>
          <a:ln w="9525">
            <a:solidFill>
              <a:srgbClr val="1C1C1C"/>
            </a:solidFill>
            <a:miter lim="800000"/>
            <a:headEnd/>
            <a:tailEnd/>
          </a:ln>
          <a:extLst>
            <a:ext uri="{909E8E84-426E-40dd-AFC4-6F175D3DCCD1}">
              <a14:hiddenFill xmlns:a14="http://schemas.microsoft.com/office/drawing/2010/main">
                <a:noFill/>
              </a14:hiddenFill>
            </a:ext>
          </a:extLst>
        </p:spPr>
      </p:cxnSp>
      <p:sp>
        <p:nvSpPr>
          <p:cNvPr id="51215" name="Text Box 3"/>
          <p:cNvSpPr txBox="1">
            <a:spLocks noChangeArrowheads="1"/>
          </p:cNvSpPr>
          <p:nvPr/>
        </p:nvSpPr>
        <p:spPr bwMode="auto">
          <a:xfrm>
            <a:off x="3130550" y="5318125"/>
            <a:ext cx="3819525"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lnSpc>
                <a:spcPct val="120000"/>
              </a:lnSpc>
              <a:spcBef>
                <a:spcPct val="20000"/>
              </a:spcBef>
            </a:pPr>
            <a:r>
              <a:rPr lang="en-US" sz="1600" b="1"/>
              <a:t>Termos de Referência aprovado pela</a:t>
            </a:r>
          </a:p>
          <a:p>
            <a:pPr algn="r">
              <a:lnSpc>
                <a:spcPct val="120000"/>
              </a:lnSpc>
              <a:spcBef>
                <a:spcPct val="20000"/>
              </a:spcBef>
            </a:pPr>
            <a:r>
              <a:rPr lang="en-US" sz="1600" b="1"/>
              <a:t>ABNT/CEE RS</a:t>
            </a:r>
          </a:p>
          <a:p>
            <a:pPr algn="r">
              <a:lnSpc>
                <a:spcPct val="120000"/>
              </a:lnSpc>
              <a:spcBef>
                <a:spcPct val="20000"/>
              </a:spcBef>
            </a:pPr>
            <a:endParaRPr lang="en-US" sz="1600" b="1">
              <a:solidFill>
                <a:srgbClr val="333333"/>
              </a:solidFill>
            </a:endParaRPr>
          </a:p>
        </p:txBody>
      </p:sp>
      <p:sp>
        <p:nvSpPr>
          <p:cNvPr id="51216" name="TextBox 8"/>
          <p:cNvSpPr txBox="1">
            <a:spLocks noChangeArrowheads="1"/>
          </p:cNvSpPr>
          <p:nvPr/>
        </p:nvSpPr>
        <p:spPr bwMode="auto">
          <a:xfrm>
            <a:off x="899592" y="116632"/>
            <a:ext cx="75241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600" dirty="0" err="1">
                <a:solidFill>
                  <a:srgbClr val="0000FF"/>
                </a:solidFill>
              </a:rPr>
              <a:t>Processo</a:t>
            </a:r>
            <a:r>
              <a:rPr lang="en-US" sz="3600" dirty="0">
                <a:solidFill>
                  <a:srgbClr val="0000FF"/>
                </a:solidFill>
              </a:rPr>
              <a:t> de </a:t>
            </a:r>
            <a:r>
              <a:rPr lang="en-US" sz="3600" dirty="0" err="1">
                <a:solidFill>
                  <a:srgbClr val="0000FF"/>
                </a:solidFill>
              </a:rPr>
              <a:t>revisão</a:t>
            </a:r>
            <a:r>
              <a:rPr lang="en-US" sz="3600" dirty="0">
                <a:solidFill>
                  <a:srgbClr val="0000FF"/>
                </a:solidFill>
              </a:rPr>
              <a:t> da NBR 16001</a:t>
            </a:r>
          </a:p>
        </p:txBody>
      </p:sp>
    </p:spTree>
    <p:extLst>
      <p:ext uri="{BB962C8B-B14F-4D97-AF65-F5344CB8AC3E}">
        <p14:creationId xmlns:p14="http://schemas.microsoft.com/office/powerpoint/2010/main" val="1572312175"/>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974853"/>
                                        </p:tgtEl>
                                        <p:attrNameLst>
                                          <p:attrName>style.visibility</p:attrName>
                                        </p:attrNameLst>
                                      </p:cBhvr>
                                      <p:to>
                                        <p:strVal val="visible"/>
                                      </p:to>
                                    </p:set>
                                    <p:animEffect transition="in" filter="wipe(down)">
                                      <p:cBhvr>
                                        <p:cTn id="7" dur="1000"/>
                                        <p:tgtEl>
                                          <p:spTgt spid="974853"/>
                                        </p:tgtEl>
                                      </p:cBhvr>
                                    </p:animEffect>
                                  </p:childTnLst>
                                </p:cTn>
                              </p:par>
                            </p:childTnLst>
                          </p:cTn>
                        </p:par>
                        <p:par>
                          <p:cTn id="8" fill="hold" nodeType="afterGroup">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974852"/>
                                        </p:tgtEl>
                                        <p:attrNameLst>
                                          <p:attrName>style.visibility</p:attrName>
                                        </p:attrNameLst>
                                      </p:cBhvr>
                                      <p:to>
                                        <p:strVal val="visible"/>
                                      </p:to>
                                    </p:set>
                                    <p:animEffect transition="in" filter="fade">
                                      <p:cBhvr>
                                        <p:cTn id="11" dur="2000"/>
                                        <p:tgtEl>
                                          <p:spTgt spid="974852"/>
                                        </p:tgtEl>
                                      </p:cBhvr>
                                    </p:animEffect>
                                  </p:childTnLst>
                                </p:cTn>
                              </p:par>
                            </p:childTnLst>
                          </p:cTn>
                        </p:par>
                        <p:par>
                          <p:cTn id="12" fill="hold" nodeType="afterGroup">
                            <p:stCondLst>
                              <p:cond delay="3000"/>
                            </p:stCondLst>
                            <p:childTnLst>
                              <p:par>
                                <p:cTn id="13" presetID="22" presetClass="entr" presetSubtype="4" fill="hold" nodeType="afterEffect">
                                  <p:stCondLst>
                                    <p:cond delay="0"/>
                                  </p:stCondLst>
                                  <p:childTnLst>
                                    <p:set>
                                      <p:cBhvr>
                                        <p:cTn id="14" dur="1" fill="hold">
                                          <p:stCondLst>
                                            <p:cond delay="0"/>
                                          </p:stCondLst>
                                        </p:cTn>
                                        <p:tgtEl>
                                          <p:spTgt spid="974861"/>
                                        </p:tgtEl>
                                        <p:attrNameLst>
                                          <p:attrName>style.visibility</p:attrName>
                                        </p:attrNameLst>
                                      </p:cBhvr>
                                      <p:to>
                                        <p:strVal val="visible"/>
                                      </p:to>
                                    </p:set>
                                    <p:animEffect transition="in" filter="wipe(down)">
                                      <p:cBhvr>
                                        <p:cTn id="15" dur="1000"/>
                                        <p:tgtEl>
                                          <p:spTgt spid="974861"/>
                                        </p:tgtEl>
                                      </p:cBhvr>
                                    </p:animEffect>
                                  </p:childTnLst>
                                </p:cTn>
                              </p:par>
                            </p:childTnLst>
                          </p:cTn>
                        </p:par>
                        <p:par>
                          <p:cTn id="16" fill="hold" nodeType="afterGroup">
                            <p:stCondLst>
                              <p:cond delay="4000"/>
                            </p:stCondLst>
                            <p:childTnLst>
                              <p:par>
                                <p:cTn id="17" presetID="10" presetClass="entr" presetSubtype="0" fill="hold" grpId="0" nodeType="afterEffect">
                                  <p:stCondLst>
                                    <p:cond delay="0"/>
                                  </p:stCondLst>
                                  <p:childTnLst>
                                    <p:set>
                                      <p:cBhvr>
                                        <p:cTn id="18" dur="1" fill="hold">
                                          <p:stCondLst>
                                            <p:cond delay="0"/>
                                          </p:stCondLst>
                                        </p:cTn>
                                        <p:tgtEl>
                                          <p:spTgt spid="974850"/>
                                        </p:tgtEl>
                                        <p:attrNameLst>
                                          <p:attrName>style.visibility</p:attrName>
                                        </p:attrNameLst>
                                      </p:cBhvr>
                                      <p:to>
                                        <p:strVal val="visible"/>
                                      </p:to>
                                    </p:set>
                                    <p:animEffect transition="in" filter="fade">
                                      <p:cBhvr>
                                        <p:cTn id="19" dur="2000"/>
                                        <p:tgtEl>
                                          <p:spTgt spid="974850"/>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p:cTn id="22" dur="1" fill="hold">
                                          <p:stCondLst>
                                            <p:cond delay="0"/>
                                          </p:stCondLst>
                                        </p:cTn>
                                        <p:tgtEl>
                                          <p:spTgt spid="974855"/>
                                        </p:tgtEl>
                                        <p:attrNameLst>
                                          <p:attrName>style.visibility</p:attrName>
                                        </p:attrNameLst>
                                      </p:cBhvr>
                                      <p:to>
                                        <p:strVal val="visible"/>
                                      </p:to>
                                    </p:set>
                                    <p:animEffect transition="in" filter="wipe(up)">
                                      <p:cBhvr>
                                        <p:cTn id="23" dur="1000"/>
                                        <p:tgtEl>
                                          <p:spTgt spid="974855"/>
                                        </p:tgtEl>
                                      </p:cBhvr>
                                    </p:animEffect>
                                  </p:childTnLst>
                                </p:cTn>
                              </p:par>
                            </p:childTnLst>
                          </p:cTn>
                        </p:par>
                        <p:par>
                          <p:cTn id="24" fill="hold" nodeType="afterGroup">
                            <p:stCondLst>
                              <p:cond delay="7000"/>
                            </p:stCondLst>
                            <p:childTnLst>
                              <p:par>
                                <p:cTn id="25" presetID="10" presetClass="entr" presetSubtype="0" fill="hold" grpId="0" nodeType="afterEffect">
                                  <p:stCondLst>
                                    <p:cond delay="0"/>
                                  </p:stCondLst>
                                  <p:childTnLst>
                                    <p:set>
                                      <p:cBhvr>
                                        <p:cTn id="26" dur="1" fill="hold">
                                          <p:stCondLst>
                                            <p:cond delay="0"/>
                                          </p:stCondLst>
                                        </p:cTn>
                                        <p:tgtEl>
                                          <p:spTgt spid="974854"/>
                                        </p:tgtEl>
                                        <p:attrNameLst>
                                          <p:attrName>style.visibility</p:attrName>
                                        </p:attrNameLst>
                                      </p:cBhvr>
                                      <p:to>
                                        <p:strVal val="visible"/>
                                      </p:to>
                                    </p:set>
                                    <p:animEffect transition="in" filter="fade">
                                      <p:cBhvr>
                                        <p:cTn id="27" dur="2000"/>
                                        <p:tgtEl>
                                          <p:spTgt spid="974854"/>
                                        </p:tgtEl>
                                      </p:cBhvr>
                                    </p:animEffect>
                                  </p:childTnLst>
                                </p:cTn>
                              </p:par>
                            </p:childTnLst>
                          </p:cTn>
                        </p:par>
                        <p:par>
                          <p:cTn id="28" fill="hold" nodeType="afterGroup">
                            <p:stCondLst>
                              <p:cond delay="9000"/>
                            </p:stCondLst>
                            <p:childTnLst>
                              <p:par>
                                <p:cTn id="29" presetID="22" presetClass="entr" presetSubtype="4" fill="hold" nodeType="afterEffect">
                                  <p:stCondLst>
                                    <p:cond delay="0"/>
                                  </p:stCondLst>
                                  <p:childTnLst>
                                    <p:set>
                                      <p:cBhvr>
                                        <p:cTn id="30" dur="1" fill="hold">
                                          <p:stCondLst>
                                            <p:cond delay="0"/>
                                          </p:stCondLst>
                                        </p:cTn>
                                        <p:tgtEl>
                                          <p:spTgt spid="974863"/>
                                        </p:tgtEl>
                                        <p:attrNameLst>
                                          <p:attrName>style.visibility</p:attrName>
                                        </p:attrNameLst>
                                      </p:cBhvr>
                                      <p:to>
                                        <p:strVal val="visible"/>
                                      </p:to>
                                    </p:set>
                                    <p:animEffect transition="in" filter="wipe(down)">
                                      <p:cBhvr>
                                        <p:cTn id="31" dur="1000"/>
                                        <p:tgtEl>
                                          <p:spTgt spid="974863"/>
                                        </p:tgtEl>
                                      </p:cBhvr>
                                    </p:animEffect>
                                  </p:childTnLst>
                                </p:cTn>
                              </p:par>
                            </p:childTnLst>
                          </p:cTn>
                        </p:par>
                        <p:par>
                          <p:cTn id="32" fill="hold" nodeType="afterGroup">
                            <p:stCondLst>
                              <p:cond delay="10000"/>
                            </p:stCondLst>
                            <p:childTnLst>
                              <p:par>
                                <p:cTn id="33" presetID="10" presetClass="entr" presetSubtype="0" fill="hold" grpId="0" nodeType="afterEffect">
                                  <p:stCondLst>
                                    <p:cond delay="0"/>
                                  </p:stCondLst>
                                  <p:childTnLst>
                                    <p:set>
                                      <p:cBhvr>
                                        <p:cTn id="34" dur="1" fill="hold">
                                          <p:stCondLst>
                                            <p:cond delay="0"/>
                                          </p:stCondLst>
                                        </p:cTn>
                                        <p:tgtEl>
                                          <p:spTgt spid="974862"/>
                                        </p:tgtEl>
                                        <p:attrNameLst>
                                          <p:attrName>style.visibility</p:attrName>
                                        </p:attrNameLst>
                                      </p:cBhvr>
                                      <p:to>
                                        <p:strVal val="visible"/>
                                      </p:to>
                                    </p:set>
                                    <p:animEffect transition="in" filter="fade">
                                      <p:cBhvr>
                                        <p:cTn id="35" dur="2000"/>
                                        <p:tgtEl>
                                          <p:spTgt spid="974862"/>
                                        </p:tgtEl>
                                      </p:cBhvr>
                                    </p:animEffect>
                                  </p:childTnLst>
                                </p:cTn>
                              </p:par>
                            </p:childTnLst>
                          </p:cTn>
                        </p:par>
                        <p:par>
                          <p:cTn id="36" fill="hold" nodeType="afterGroup">
                            <p:stCondLst>
                              <p:cond delay="12000"/>
                            </p:stCondLst>
                            <p:childTnLst>
                              <p:par>
                                <p:cTn id="37" presetID="22" presetClass="entr" presetSubtype="1" fill="hold" nodeType="afterEffect">
                                  <p:stCondLst>
                                    <p:cond delay="0"/>
                                  </p:stCondLst>
                                  <p:childTnLst>
                                    <p:set>
                                      <p:cBhvr>
                                        <p:cTn id="38" dur="1" fill="hold">
                                          <p:stCondLst>
                                            <p:cond delay="0"/>
                                          </p:stCondLst>
                                        </p:cTn>
                                        <p:tgtEl>
                                          <p:spTgt spid="974867"/>
                                        </p:tgtEl>
                                        <p:attrNameLst>
                                          <p:attrName>style.visibility</p:attrName>
                                        </p:attrNameLst>
                                      </p:cBhvr>
                                      <p:to>
                                        <p:strVal val="visible"/>
                                      </p:to>
                                    </p:set>
                                    <p:animEffect transition="in" filter="wipe(up)">
                                      <p:cBhvr>
                                        <p:cTn id="39" dur="1000"/>
                                        <p:tgtEl>
                                          <p:spTgt spid="9748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4850" grpId="0"/>
      <p:bldP spid="974852" grpId="0"/>
      <p:bldP spid="974854" grpId="0"/>
      <p:bldP spid="97486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0"/>
          <p:cNvGrpSpPr>
            <a:grpSpLocks/>
          </p:cNvGrpSpPr>
          <p:nvPr/>
        </p:nvGrpSpPr>
        <p:grpSpPr bwMode="auto">
          <a:xfrm>
            <a:off x="98425" y="3536950"/>
            <a:ext cx="16184563" cy="508000"/>
            <a:chOff x="62" y="2228"/>
            <a:chExt cx="10195" cy="320"/>
          </a:xfrm>
        </p:grpSpPr>
        <p:sp>
          <p:nvSpPr>
            <p:cNvPr id="53265" name="AutoShape 7"/>
            <p:cNvSpPr>
              <a:spLocks noChangeArrowheads="1"/>
            </p:cNvSpPr>
            <p:nvPr/>
          </p:nvSpPr>
          <p:spPr bwMode="auto">
            <a:xfrm>
              <a:off x="62" y="2228"/>
              <a:ext cx="1077" cy="318"/>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solidFill>
                  <a:schemeClr val="bg1"/>
                </a:solidFill>
              </a:endParaRPr>
            </a:p>
          </p:txBody>
        </p:sp>
        <p:sp>
          <p:nvSpPr>
            <p:cNvPr id="53266" name="AutoShape 8"/>
            <p:cNvSpPr>
              <a:spLocks noChangeArrowheads="1"/>
            </p:cNvSpPr>
            <p:nvPr/>
          </p:nvSpPr>
          <p:spPr bwMode="auto">
            <a:xfrm>
              <a:off x="1201" y="2228"/>
              <a:ext cx="1077" cy="318"/>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b="1">
                <a:solidFill>
                  <a:schemeClr val="bg1"/>
                </a:solidFill>
              </a:endParaRPr>
            </a:p>
          </p:txBody>
        </p:sp>
        <p:sp>
          <p:nvSpPr>
            <p:cNvPr id="53267" name="AutoShape 9"/>
            <p:cNvSpPr>
              <a:spLocks noChangeArrowheads="1"/>
            </p:cNvSpPr>
            <p:nvPr/>
          </p:nvSpPr>
          <p:spPr bwMode="auto">
            <a:xfrm>
              <a:off x="2341" y="2228"/>
              <a:ext cx="1077" cy="318"/>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solidFill>
                    <a:srgbClr val="FFFFFF"/>
                  </a:solidFill>
                </a:rPr>
                <a:t>26 de julho</a:t>
              </a:r>
            </a:p>
            <a:p>
              <a:r>
                <a:rPr lang="en-US">
                  <a:solidFill>
                    <a:srgbClr val="FFFFFF"/>
                  </a:solidFill>
                </a:rPr>
                <a:t>2011</a:t>
              </a:r>
              <a:endParaRPr lang="pt-BR">
                <a:solidFill>
                  <a:srgbClr val="FFFFFF"/>
                </a:solidFill>
              </a:endParaRPr>
            </a:p>
          </p:txBody>
        </p:sp>
        <p:sp>
          <p:nvSpPr>
            <p:cNvPr id="53268" name="AutoShape 10"/>
            <p:cNvSpPr>
              <a:spLocks noChangeArrowheads="1"/>
            </p:cNvSpPr>
            <p:nvPr/>
          </p:nvSpPr>
          <p:spPr bwMode="auto">
            <a:xfrm>
              <a:off x="3481" y="2228"/>
              <a:ext cx="1077" cy="318"/>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solidFill>
                    <a:srgbClr val="FFFFFF"/>
                  </a:solidFill>
                </a:rPr>
                <a:t>16 de setembro</a:t>
              </a:r>
            </a:p>
            <a:p>
              <a:r>
                <a:rPr lang="en-US">
                  <a:solidFill>
                    <a:srgbClr val="FFFFFF"/>
                  </a:solidFill>
                </a:rPr>
                <a:t>2011</a:t>
              </a:r>
              <a:endParaRPr lang="pt-BR">
                <a:solidFill>
                  <a:srgbClr val="FFFFFF"/>
                </a:solidFill>
              </a:endParaRPr>
            </a:p>
          </p:txBody>
        </p:sp>
        <p:sp>
          <p:nvSpPr>
            <p:cNvPr id="53269" name="AutoShape 11"/>
            <p:cNvSpPr>
              <a:spLocks noChangeArrowheads="1"/>
            </p:cNvSpPr>
            <p:nvPr/>
          </p:nvSpPr>
          <p:spPr bwMode="auto">
            <a:xfrm>
              <a:off x="4621" y="2229"/>
              <a:ext cx="1077" cy="318"/>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pt-BR" b="1">
                  <a:solidFill>
                    <a:schemeClr val="bg1"/>
                  </a:solidFill>
                </a:rPr>
                <a:t>2005</a:t>
              </a:r>
            </a:p>
          </p:txBody>
        </p:sp>
        <p:sp>
          <p:nvSpPr>
            <p:cNvPr id="53270" name="AutoShape 23"/>
            <p:cNvSpPr>
              <a:spLocks noChangeArrowheads="1"/>
            </p:cNvSpPr>
            <p:nvPr/>
          </p:nvSpPr>
          <p:spPr bwMode="auto">
            <a:xfrm>
              <a:off x="4621" y="2229"/>
              <a:ext cx="1077" cy="318"/>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solidFill>
                    <a:srgbClr val="FFFFFF"/>
                  </a:solidFill>
                </a:rPr>
                <a:t>5 e 6 de outubro</a:t>
              </a:r>
            </a:p>
            <a:p>
              <a:r>
                <a:rPr lang="en-US">
                  <a:solidFill>
                    <a:srgbClr val="FFFFFF"/>
                  </a:solidFill>
                </a:rPr>
                <a:t>2011</a:t>
              </a:r>
              <a:endParaRPr lang="pt-BR">
                <a:solidFill>
                  <a:srgbClr val="FFFFFF"/>
                </a:solidFill>
              </a:endParaRPr>
            </a:p>
          </p:txBody>
        </p:sp>
        <p:sp>
          <p:nvSpPr>
            <p:cNvPr id="53271" name="AutoShape 24"/>
            <p:cNvSpPr>
              <a:spLocks noChangeArrowheads="1"/>
            </p:cNvSpPr>
            <p:nvPr/>
          </p:nvSpPr>
          <p:spPr bwMode="auto">
            <a:xfrm>
              <a:off x="5760" y="2229"/>
              <a:ext cx="1077" cy="318"/>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solidFill>
                    <a:srgbClr val="FFFFFF"/>
                  </a:solidFill>
                </a:rPr>
                <a:t>24 de novembro </a:t>
              </a:r>
            </a:p>
            <a:p>
              <a:r>
                <a:rPr lang="en-US">
                  <a:solidFill>
                    <a:srgbClr val="FFFFFF"/>
                  </a:solidFill>
                </a:rPr>
                <a:t>2012</a:t>
              </a:r>
              <a:endParaRPr lang="pt-BR">
                <a:solidFill>
                  <a:srgbClr val="FFFFFF"/>
                </a:solidFill>
              </a:endParaRPr>
            </a:p>
          </p:txBody>
        </p:sp>
        <p:sp>
          <p:nvSpPr>
            <p:cNvPr id="53272" name="AutoShape 25"/>
            <p:cNvSpPr>
              <a:spLocks noChangeArrowheads="1"/>
            </p:cNvSpPr>
            <p:nvPr/>
          </p:nvSpPr>
          <p:spPr bwMode="auto">
            <a:xfrm>
              <a:off x="6900" y="2229"/>
              <a:ext cx="1077" cy="318"/>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solidFill>
                    <a:srgbClr val="FFFFFF"/>
                  </a:solidFill>
                </a:rPr>
                <a:t>19 de janeiro </a:t>
              </a:r>
            </a:p>
            <a:p>
              <a:r>
                <a:rPr lang="en-US">
                  <a:solidFill>
                    <a:srgbClr val="FFFFFF"/>
                  </a:solidFill>
                </a:rPr>
                <a:t>2012</a:t>
              </a:r>
              <a:endParaRPr lang="pt-BR">
                <a:solidFill>
                  <a:srgbClr val="FFFFFF"/>
                </a:solidFill>
              </a:endParaRPr>
            </a:p>
          </p:txBody>
        </p:sp>
        <p:sp>
          <p:nvSpPr>
            <p:cNvPr id="53273" name="AutoShape 26"/>
            <p:cNvSpPr>
              <a:spLocks noChangeArrowheads="1"/>
            </p:cNvSpPr>
            <p:nvPr/>
          </p:nvSpPr>
          <p:spPr bwMode="auto">
            <a:xfrm>
              <a:off x="8040" y="2229"/>
              <a:ext cx="1077" cy="318"/>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pt-BR">
                  <a:solidFill>
                    <a:schemeClr val="bg1"/>
                  </a:solidFill>
                </a:rPr>
                <a:t>17 de fevereiro</a:t>
              </a:r>
            </a:p>
            <a:p>
              <a:r>
                <a:rPr lang="pt-BR">
                  <a:solidFill>
                    <a:schemeClr val="bg1"/>
                  </a:solidFill>
                </a:rPr>
                <a:t>2012</a:t>
              </a:r>
            </a:p>
          </p:txBody>
        </p:sp>
        <p:sp>
          <p:nvSpPr>
            <p:cNvPr id="53274" name="AutoShape 27"/>
            <p:cNvSpPr>
              <a:spLocks noChangeArrowheads="1"/>
            </p:cNvSpPr>
            <p:nvPr/>
          </p:nvSpPr>
          <p:spPr bwMode="auto">
            <a:xfrm>
              <a:off x="9180" y="2230"/>
              <a:ext cx="1077" cy="318"/>
            </a:xfrm>
            <a:prstGeom prst="roundRect">
              <a:avLst>
                <a:gd name="adj" fmla="val 16667"/>
              </a:avLst>
            </a:prstGeom>
            <a:solidFill>
              <a:srgbClr val="0066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r>
                <a:rPr lang="pt-BR">
                  <a:solidFill>
                    <a:schemeClr val="bg1"/>
                  </a:solidFill>
                </a:rPr>
                <a:t>16 de abril</a:t>
              </a:r>
            </a:p>
            <a:p>
              <a:r>
                <a:rPr lang="pt-BR">
                  <a:solidFill>
                    <a:schemeClr val="bg1"/>
                  </a:solidFill>
                </a:rPr>
                <a:t>2012</a:t>
              </a:r>
            </a:p>
          </p:txBody>
        </p:sp>
      </p:grpSp>
      <p:grpSp>
        <p:nvGrpSpPr>
          <p:cNvPr id="3" name="Group 60"/>
          <p:cNvGrpSpPr>
            <a:grpSpLocks/>
          </p:cNvGrpSpPr>
          <p:nvPr/>
        </p:nvGrpSpPr>
        <p:grpSpPr bwMode="auto">
          <a:xfrm>
            <a:off x="954088" y="1885950"/>
            <a:ext cx="7893050" cy="4083050"/>
            <a:chOff x="601" y="1188"/>
            <a:chExt cx="4972" cy="2572"/>
          </a:xfrm>
        </p:grpSpPr>
        <p:grpSp>
          <p:nvGrpSpPr>
            <p:cNvPr id="53253" name="Group 41"/>
            <p:cNvGrpSpPr>
              <a:grpSpLocks/>
            </p:cNvGrpSpPr>
            <p:nvPr/>
          </p:nvGrpSpPr>
          <p:grpSpPr bwMode="auto">
            <a:xfrm>
              <a:off x="601" y="1188"/>
              <a:ext cx="4972" cy="1041"/>
              <a:chOff x="601" y="1188"/>
              <a:chExt cx="4972" cy="1041"/>
            </a:xfrm>
          </p:grpSpPr>
          <p:sp>
            <p:nvSpPr>
              <p:cNvPr id="53259" name="Text Box 42"/>
              <p:cNvSpPr txBox="1">
                <a:spLocks noChangeArrowheads="1"/>
              </p:cNvSpPr>
              <p:nvPr/>
            </p:nvSpPr>
            <p:spPr bwMode="auto">
              <a:xfrm>
                <a:off x="2064" y="1475"/>
                <a:ext cx="3509"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b="1"/>
                  <a:t>Reunião ABNT/CEE RS</a:t>
                </a:r>
              </a:p>
              <a:p>
                <a:r>
                  <a:rPr lang="en-US" sz="1600" b="1"/>
                  <a:t>2</a:t>
                </a:r>
                <a:r>
                  <a:rPr lang="en-US" sz="1600" b="1" baseline="30000"/>
                  <a:t>a</a:t>
                </a:r>
                <a:r>
                  <a:rPr lang="en-US" sz="1600" b="1"/>
                  <a:t> minuta de revisão</a:t>
                </a:r>
              </a:p>
              <a:p>
                <a:endParaRPr lang="pt-BR" sz="1600">
                  <a:solidFill>
                    <a:srgbClr val="333333"/>
                  </a:solidFill>
                </a:endParaRPr>
              </a:p>
            </p:txBody>
          </p:sp>
          <p:sp>
            <p:nvSpPr>
              <p:cNvPr id="53260" name="Text Box 43"/>
              <p:cNvSpPr txBox="1">
                <a:spLocks noChangeArrowheads="1"/>
              </p:cNvSpPr>
              <p:nvPr/>
            </p:nvSpPr>
            <p:spPr bwMode="auto">
              <a:xfrm>
                <a:off x="913" y="1188"/>
                <a:ext cx="1533"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542925" indent="-542925"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pt-BR" sz="1600" b="1">
                    <a:solidFill>
                      <a:srgbClr val="333333"/>
                    </a:solidFill>
                  </a:rPr>
                  <a:t>Reunião ABNT/CEE RS</a:t>
                </a:r>
              </a:p>
              <a:p>
                <a:pPr eaLnBrk="1" hangingPunct="1"/>
                <a:r>
                  <a:rPr lang="pt-BR" sz="1600" b="1">
                    <a:solidFill>
                      <a:srgbClr val="333333"/>
                    </a:solidFill>
                  </a:rPr>
                  <a:t>1ª minuta de revisão</a:t>
                </a:r>
              </a:p>
            </p:txBody>
          </p:sp>
          <p:cxnSp>
            <p:nvCxnSpPr>
              <p:cNvPr id="53261" name="AutoShape 44"/>
              <p:cNvCxnSpPr>
                <a:cxnSpLocks noChangeShapeType="1"/>
                <a:stCxn id="53260" idx="1"/>
              </p:cNvCxnSpPr>
              <p:nvPr/>
            </p:nvCxnSpPr>
            <p:spPr bwMode="auto">
              <a:xfrm rot="10800000" flipV="1">
                <a:off x="601" y="1372"/>
                <a:ext cx="312" cy="856"/>
              </a:xfrm>
              <a:prstGeom prst="bentConnector2">
                <a:avLst/>
              </a:prstGeom>
              <a:noFill/>
              <a:ln w="9525">
                <a:solidFill>
                  <a:srgbClr val="1C1C1C"/>
                </a:solidFill>
                <a:miter lim="800000"/>
                <a:headEnd/>
                <a:tailEnd/>
              </a:ln>
              <a:extLst>
                <a:ext uri="{909E8E84-426E-40dd-AFC4-6F175D3DCCD1}">
                  <a14:hiddenFill xmlns:a14="http://schemas.microsoft.com/office/drawing/2010/main">
                    <a:noFill/>
                  </a14:hiddenFill>
                </a:ext>
              </a:extLst>
            </p:spPr>
          </p:cxnSp>
          <p:cxnSp>
            <p:nvCxnSpPr>
              <p:cNvPr id="53262" name="AutoShape 45"/>
              <p:cNvCxnSpPr>
                <a:cxnSpLocks noChangeShapeType="1"/>
                <a:stCxn id="53259" idx="1"/>
              </p:cNvCxnSpPr>
              <p:nvPr/>
            </p:nvCxnSpPr>
            <p:spPr bwMode="auto">
              <a:xfrm rot="10800000" flipV="1">
                <a:off x="1740" y="1737"/>
                <a:ext cx="324" cy="491"/>
              </a:xfrm>
              <a:prstGeom prst="bentConnector2">
                <a:avLst/>
              </a:prstGeom>
              <a:noFill/>
              <a:ln w="9525">
                <a:solidFill>
                  <a:srgbClr val="1C1C1C"/>
                </a:solidFill>
                <a:miter lim="800000"/>
                <a:headEnd/>
                <a:tailEnd/>
              </a:ln>
              <a:extLst>
                <a:ext uri="{909E8E84-426E-40dd-AFC4-6F175D3DCCD1}">
                  <a14:hiddenFill xmlns:a14="http://schemas.microsoft.com/office/drawing/2010/main">
                    <a:noFill/>
                  </a14:hiddenFill>
                </a:ext>
              </a:extLst>
            </p:spPr>
          </p:cxnSp>
          <p:sp>
            <p:nvSpPr>
              <p:cNvPr id="53263" name="Text Box 46"/>
              <p:cNvSpPr txBox="1">
                <a:spLocks noChangeArrowheads="1"/>
              </p:cNvSpPr>
              <p:nvPr/>
            </p:nvSpPr>
            <p:spPr bwMode="auto">
              <a:xfrm>
                <a:off x="3261" y="1820"/>
                <a:ext cx="1533"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b="1"/>
                  <a:t>Reunião ABNT/CEE RS</a:t>
                </a:r>
              </a:p>
              <a:p>
                <a:r>
                  <a:rPr lang="en-US" sz="1600" b="1"/>
                  <a:t>3</a:t>
                </a:r>
                <a:r>
                  <a:rPr lang="en-US" sz="1600" b="1" baseline="30000"/>
                  <a:t>a</a:t>
                </a:r>
                <a:r>
                  <a:rPr lang="en-US" sz="1600" b="1"/>
                  <a:t> minuta de revisão</a:t>
                </a:r>
              </a:p>
            </p:txBody>
          </p:sp>
          <p:cxnSp>
            <p:nvCxnSpPr>
              <p:cNvPr id="53264" name="AutoShape 47"/>
              <p:cNvCxnSpPr>
                <a:cxnSpLocks noChangeShapeType="1"/>
                <a:stCxn id="53263" idx="1"/>
              </p:cNvCxnSpPr>
              <p:nvPr/>
            </p:nvCxnSpPr>
            <p:spPr bwMode="auto">
              <a:xfrm rot="10800000" flipV="1">
                <a:off x="2880" y="2004"/>
                <a:ext cx="381" cy="225"/>
              </a:xfrm>
              <a:prstGeom prst="bentConnector3">
                <a:avLst>
                  <a:gd name="adj1" fmla="val 50000"/>
                </a:avLst>
              </a:prstGeom>
              <a:noFill/>
              <a:ln w="9525">
                <a:solidFill>
                  <a:srgbClr val="1C1C1C"/>
                </a:solidFill>
                <a:miter lim="800000"/>
                <a:headEnd/>
                <a:tailEnd/>
              </a:ln>
              <a:extLst>
                <a:ext uri="{909E8E84-426E-40dd-AFC4-6F175D3DCCD1}">
                  <a14:hiddenFill xmlns:a14="http://schemas.microsoft.com/office/drawing/2010/main">
                    <a:noFill/>
                  </a14:hiddenFill>
                </a:ext>
              </a:extLst>
            </p:spPr>
          </p:cxnSp>
        </p:grpSp>
        <p:grpSp>
          <p:nvGrpSpPr>
            <p:cNvPr id="53254" name="Group 51"/>
            <p:cNvGrpSpPr>
              <a:grpSpLocks/>
            </p:cNvGrpSpPr>
            <p:nvPr/>
          </p:nvGrpSpPr>
          <p:grpSpPr bwMode="auto">
            <a:xfrm>
              <a:off x="1296" y="2519"/>
              <a:ext cx="3864" cy="1241"/>
              <a:chOff x="1296" y="2519"/>
              <a:chExt cx="3864" cy="1241"/>
            </a:xfrm>
          </p:grpSpPr>
          <p:sp>
            <p:nvSpPr>
              <p:cNvPr id="53255" name="Text Box 54"/>
              <p:cNvSpPr txBox="1">
                <a:spLocks noChangeArrowheads="1"/>
              </p:cNvSpPr>
              <p:nvPr/>
            </p:nvSpPr>
            <p:spPr bwMode="auto">
              <a:xfrm>
                <a:off x="1906" y="3152"/>
                <a:ext cx="1768"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r>
                  <a:rPr lang="pt-BR" sz="1600" b="1">
                    <a:solidFill>
                      <a:srgbClr val="333333"/>
                    </a:solidFill>
                  </a:rPr>
                  <a:t>Início da consulta nacional</a:t>
                </a:r>
                <a:endParaRPr lang="pt-BR" sz="1600">
                  <a:solidFill>
                    <a:srgbClr val="333333"/>
                  </a:solidFill>
                </a:endParaRPr>
              </a:p>
            </p:txBody>
          </p:sp>
          <p:cxnSp>
            <p:nvCxnSpPr>
              <p:cNvPr id="53256" name="AutoShape 55"/>
              <p:cNvCxnSpPr>
                <a:cxnSpLocks noChangeShapeType="1"/>
                <a:stCxn id="53255" idx="3"/>
              </p:cNvCxnSpPr>
              <p:nvPr/>
            </p:nvCxnSpPr>
            <p:spPr bwMode="auto">
              <a:xfrm flipV="1">
                <a:off x="3674" y="2546"/>
                <a:ext cx="346" cy="712"/>
              </a:xfrm>
              <a:prstGeom prst="bentConnector2">
                <a:avLst/>
              </a:prstGeom>
              <a:noFill/>
              <a:ln w="9525">
                <a:solidFill>
                  <a:srgbClr val="1C1C1C"/>
                </a:solidFill>
                <a:miter lim="800000"/>
                <a:headEnd/>
                <a:tailEnd/>
              </a:ln>
              <a:extLst>
                <a:ext uri="{909E8E84-426E-40dd-AFC4-6F175D3DCCD1}">
                  <a14:hiddenFill xmlns:a14="http://schemas.microsoft.com/office/drawing/2010/main">
                    <a:noFill/>
                  </a14:hiddenFill>
                </a:ext>
              </a:extLst>
            </p:spPr>
          </p:cxnSp>
          <p:cxnSp>
            <p:nvCxnSpPr>
              <p:cNvPr id="53257" name="AutoShape 56"/>
              <p:cNvCxnSpPr>
                <a:cxnSpLocks noChangeShapeType="1"/>
                <a:stCxn id="53258" idx="3"/>
              </p:cNvCxnSpPr>
              <p:nvPr/>
            </p:nvCxnSpPr>
            <p:spPr bwMode="auto">
              <a:xfrm flipV="1">
                <a:off x="4635" y="2519"/>
                <a:ext cx="525" cy="1121"/>
              </a:xfrm>
              <a:prstGeom prst="bentConnector2">
                <a:avLst/>
              </a:prstGeom>
              <a:noFill/>
              <a:ln w="9525">
                <a:solidFill>
                  <a:srgbClr val="1C1C1C"/>
                </a:solidFill>
                <a:miter lim="800000"/>
                <a:headEnd/>
                <a:tailEnd/>
              </a:ln>
              <a:extLst>
                <a:ext uri="{909E8E84-426E-40dd-AFC4-6F175D3DCCD1}">
                  <a14:hiddenFill xmlns:a14="http://schemas.microsoft.com/office/drawing/2010/main">
                    <a:noFill/>
                  </a14:hiddenFill>
                </a:ext>
              </a:extLst>
            </p:spPr>
          </p:cxnSp>
          <p:sp>
            <p:nvSpPr>
              <p:cNvPr id="53258" name="Text Box 57"/>
              <p:cNvSpPr txBox="1">
                <a:spLocks noChangeArrowheads="1"/>
              </p:cNvSpPr>
              <p:nvPr/>
            </p:nvSpPr>
            <p:spPr bwMode="auto">
              <a:xfrm>
                <a:off x="1296" y="3521"/>
                <a:ext cx="3339" cy="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lnSpc>
                    <a:spcPct val="120000"/>
                  </a:lnSpc>
                  <a:spcBef>
                    <a:spcPct val="20000"/>
                  </a:spcBef>
                </a:pPr>
                <a:r>
                  <a:rPr lang="en-US" sz="1600" b="1"/>
                  <a:t>Fim da consulta nacional</a:t>
                </a:r>
                <a:endParaRPr lang="en-US" sz="1600">
                  <a:solidFill>
                    <a:srgbClr val="0000FF"/>
                  </a:solidFill>
                </a:endParaRPr>
              </a:p>
            </p:txBody>
          </p:sp>
        </p:grpSp>
      </p:grpSp>
      <p:sp>
        <p:nvSpPr>
          <p:cNvPr id="53251" name="TextBox 33"/>
          <p:cNvSpPr txBox="1">
            <a:spLocks noChangeArrowheads="1"/>
          </p:cNvSpPr>
          <p:nvPr/>
        </p:nvSpPr>
        <p:spPr bwMode="auto">
          <a:xfrm>
            <a:off x="827584" y="188640"/>
            <a:ext cx="75241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600" dirty="0" err="1">
                <a:solidFill>
                  <a:srgbClr val="0000FF"/>
                </a:solidFill>
              </a:rPr>
              <a:t>Processo</a:t>
            </a:r>
            <a:r>
              <a:rPr lang="en-US" sz="3600" dirty="0">
                <a:solidFill>
                  <a:srgbClr val="0000FF"/>
                </a:solidFill>
              </a:rPr>
              <a:t> de </a:t>
            </a:r>
            <a:r>
              <a:rPr lang="en-US" sz="3600" dirty="0" err="1">
                <a:solidFill>
                  <a:srgbClr val="0000FF"/>
                </a:solidFill>
              </a:rPr>
              <a:t>revisão</a:t>
            </a:r>
            <a:r>
              <a:rPr lang="en-US" sz="3600" dirty="0">
                <a:solidFill>
                  <a:srgbClr val="0000FF"/>
                </a:solidFill>
              </a:rPr>
              <a:t> da NBR 16001</a:t>
            </a:r>
          </a:p>
        </p:txBody>
      </p:sp>
      <p:sp>
        <p:nvSpPr>
          <p:cNvPr id="5" name="TextBox 4"/>
          <p:cNvSpPr txBox="1">
            <a:spLocks noChangeArrowheads="1"/>
          </p:cNvSpPr>
          <p:nvPr/>
        </p:nvSpPr>
        <p:spPr bwMode="auto">
          <a:xfrm>
            <a:off x="755576" y="6218238"/>
            <a:ext cx="63769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b="1" dirty="0" err="1">
                <a:solidFill>
                  <a:srgbClr val="0000FF"/>
                </a:solidFill>
              </a:rPr>
              <a:t>Objetivo</a:t>
            </a:r>
            <a:r>
              <a:rPr lang="en-US" b="1" dirty="0">
                <a:solidFill>
                  <a:srgbClr val="0000FF"/>
                </a:solidFill>
              </a:rPr>
              <a:t> de </a:t>
            </a:r>
            <a:r>
              <a:rPr lang="en-US" b="1" dirty="0" err="1">
                <a:solidFill>
                  <a:srgbClr val="0000FF"/>
                </a:solidFill>
              </a:rPr>
              <a:t>publicação</a:t>
            </a:r>
            <a:r>
              <a:rPr lang="en-US" b="1" dirty="0">
                <a:solidFill>
                  <a:srgbClr val="0000FF"/>
                </a:solidFill>
              </a:rPr>
              <a:t> – </a:t>
            </a:r>
            <a:r>
              <a:rPr lang="en-US" b="1" dirty="0" err="1">
                <a:solidFill>
                  <a:srgbClr val="0000FF"/>
                </a:solidFill>
              </a:rPr>
              <a:t>início</a:t>
            </a:r>
            <a:r>
              <a:rPr lang="en-US" b="1" dirty="0">
                <a:solidFill>
                  <a:srgbClr val="0000FF"/>
                </a:solidFill>
              </a:rPr>
              <a:t> de </a:t>
            </a:r>
            <a:r>
              <a:rPr lang="en-US" b="1" dirty="0" err="1">
                <a:solidFill>
                  <a:srgbClr val="0000FF"/>
                </a:solidFill>
              </a:rPr>
              <a:t>junho</a:t>
            </a:r>
            <a:r>
              <a:rPr lang="en-US" b="1" dirty="0">
                <a:solidFill>
                  <a:srgbClr val="0000FF"/>
                </a:solidFill>
              </a:rPr>
              <a:t> de 2012</a:t>
            </a:r>
          </a:p>
        </p:txBody>
      </p:sp>
    </p:spTree>
    <p:extLst>
      <p:ext uri="{BB962C8B-B14F-4D97-AF65-F5344CB8AC3E}">
        <p14:creationId xmlns:p14="http://schemas.microsoft.com/office/powerpoint/2010/main" val="3277666184"/>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path" presetSubtype="0" accel="50000" decel="50000" fill="hold" nodeType="afterEffect">
                                  <p:stCondLst>
                                    <p:cond delay="0"/>
                                  </p:stCondLst>
                                  <p:childTnLst>
                                    <p:animMotion origin="layout" path="M 2.77778E-7 2.22222E-6 L -0.78941 -0.00023 " pathEditMode="relative" rAng="0" ptsTypes="AA">
                                      <p:cBhvr>
                                        <p:cTn id="6" dur="3000" fill="hold"/>
                                        <p:tgtEl>
                                          <p:spTgt spid="2"/>
                                        </p:tgtEl>
                                        <p:attrNameLst>
                                          <p:attrName>ppt_x</p:attrName>
                                          <p:attrName>ppt_y</p:attrName>
                                        </p:attrNameLst>
                                      </p:cBhvr>
                                      <p:rCtr x="-39479" y="-23"/>
                                    </p:animMotion>
                                  </p:childTnLst>
                                </p:cTn>
                              </p:par>
                            </p:childTnLst>
                          </p:cTn>
                        </p:par>
                        <p:par>
                          <p:cTn id="7" fill="hold" nodeType="afterGroup">
                            <p:stCondLst>
                              <p:cond delay="3000"/>
                            </p:stCondLst>
                            <p:childTnLst>
                              <p:par>
                                <p:cTn id="8" presetID="10" presetClass="entr" presetSubtype="0" fill="hold" nodeType="after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err="1" smtClean="0">
                <a:solidFill>
                  <a:srgbClr val="0000FF"/>
                </a:solidFill>
              </a:rPr>
              <a:t>Certificados</a:t>
            </a:r>
            <a:r>
              <a:rPr lang="en-US" sz="3600" dirty="0" smtClean="0">
                <a:solidFill>
                  <a:srgbClr val="0000FF"/>
                </a:solidFill>
              </a:rPr>
              <a:t> SA8000:2008 (</a:t>
            </a:r>
            <a:r>
              <a:rPr lang="en-US" sz="3600" dirty="0" err="1" smtClean="0">
                <a:solidFill>
                  <a:srgbClr val="0000FF"/>
                </a:solidFill>
              </a:rPr>
              <a:t>junho</a:t>
            </a:r>
            <a:r>
              <a:rPr lang="en-US" sz="3600" dirty="0">
                <a:solidFill>
                  <a:srgbClr val="0000FF"/>
                </a:solidFill>
              </a:rPr>
              <a:t>/</a:t>
            </a:r>
            <a:r>
              <a:rPr lang="en-US" sz="3600" dirty="0" smtClean="0">
                <a:solidFill>
                  <a:srgbClr val="0000FF"/>
                </a:solidFill>
              </a:rPr>
              <a:t>2011)</a:t>
            </a:r>
            <a:endParaRPr lang="en-US" sz="3600" dirty="0">
              <a:solidFill>
                <a:srgbClr val="0000FF"/>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78833872"/>
              </p:ext>
            </p:extLst>
          </p:nvPr>
        </p:nvGraphicFramePr>
        <p:xfrm>
          <a:off x="225335" y="1417638"/>
          <a:ext cx="8685647" cy="511769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4117987" y="2622327"/>
            <a:ext cx="4231297" cy="461665"/>
          </a:xfrm>
          <a:prstGeom prst="rect">
            <a:avLst/>
          </a:prstGeom>
          <a:noFill/>
        </p:spPr>
        <p:txBody>
          <a:bodyPr wrap="none" rtlCol="0">
            <a:spAutoFit/>
          </a:bodyPr>
          <a:lstStyle/>
          <a:p>
            <a:r>
              <a:rPr lang="en-US" sz="2400" dirty="0" smtClean="0"/>
              <a:t>2680 </a:t>
            </a:r>
            <a:r>
              <a:rPr lang="en-US" sz="2400" dirty="0" err="1" smtClean="0"/>
              <a:t>certificados</a:t>
            </a:r>
            <a:r>
              <a:rPr lang="en-US" sz="2400" dirty="0" smtClean="0"/>
              <a:t> </a:t>
            </a:r>
            <a:r>
              <a:rPr lang="en-US" sz="2400" dirty="0" err="1" smtClean="0"/>
              <a:t>mundialmente</a:t>
            </a:r>
            <a:endParaRPr lang="en-US" sz="2400" dirty="0"/>
          </a:p>
        </p:txBody>
      </p:sp>
      <p:sp>
        <p:nvSpPr>
          <p:cNvPr id="6" name="TextBox 5"/>
          <p:cNvSpPr txBox="1"/>
          <p:nvPr/>
        </p:nvSpPr>
        <p:spPr>
          <a:xfrm>
            <a:off x="4117987" y="3646957"/>
            <a:ext cx="3655994" cy="954107"/>
          </a:xfrm>
          <a:prstGeom prst="rect">
            <a:avLst/>
          </a:prstGeom>
          <a:noFill/>
        </p:spPr>
        <p:txBody>
          <a:bodyPr wrap="none" rtlCol="0">
            <a:spAutoFit/>
          </a:bodyPr>
          <a:lstStyle/>
          <a:p>
            <a:r>
              <a:rPr lang="en-US" sz="2800" dirty="0" smtClean="0"/>
              <a:t>79 </a:t>
            </a:r>
            <a:r>
              <a:rPr lang="en-US" sz="2800" dirty="0" err="1" smtClean="0"/>
              <a:t>certificados</a:t>
            </a:r>
            <a:r>
              <a:rPr lang="en-US" sz="2800" dirty="0" smtClean="0"/>
              <a:t> no </a:t>
            </a:r>
            <a:r>
              <a:rPr lang="en-US" sz="2800" dirty="0" err="1" smtClean="0"/>
              <a:t>Brasil</a:t>
            </a:r>
            <a:endParaRPr lang="en-US" sz="2800" dirty="0" smtClean="0"/>
          </a:p>
          <a:p>
            <a:r>
              <a:rPr lang="en-US" sz="2800" dirty="0" err="1" smtClean="0"/>
              <a:t>Cerca</a:t>
            </a:r>
            <a:r>
              <a:rPr lang="en-US" sz="2800" dirty="0" smtClean="0"/>
              <a:t> de 3% do total</a:t>
            </a:r>
            <a:endParaRPr lang="en-US" sz="2800" dirty="0"/>
          </a:p>
        </p:txBody>
      </p:sp>
      <p:sp>
        <p:nvSpPr>
          <p:cNvPr id="7" name="Left Arrow 6"/>
          <p:cNvSpPr/>
          <p:nvPr/>
        </p:nvSpPr>
        <p:spPr>
          <a:xfrm rot="20073704">
            <a:off x="2405944" y="3925681"/>
            <a:ext cx="1420356" cy="436450"/>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41825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linds(horizontal)">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p:bldP spid="6"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Certificados</a:t>
            </a:r>
            <a:r>
              <a:rPr lang="en-US" dirty="0" smtClean="0"/>
              <a:t> no </a:t>
            </a:r>
            <a:r>
              <a:rPr lang="en-US" dirty="0" err="1" smtClean="0"/>
              <a:t>Brasil</a:t>
            </a:r>
            <a:r>
              <a:rPr lang="en-US" dirty="0" smtClean="0"/>
              <a:t> (</a:t>
            </a:r>
            <a:r>
              <a:rPr lang="en-US" dirty="0" err="1" smtClean="0"/>
              <a:t>junho</a:t>
            </a:r>
            <a:r>
              <a:rPr lang="en-US" dirty="0" smtClean="0"/>
              <a:t>/2011)</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7336419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0840549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69" name="Group 2"/>
          <p:cNvGrpSpPr>
            <a:grpSpLocks/>
          </p:cNvGrpSpPr>
          <p:nvPr/>
        </p:nvGrpSpPr>
        <p:grpSpPr bwMode="auto">
          <a:xfrm>
            <a:off x="-23813" y="1052513"/>
            <a:ext cx="9167813" cy="5362575"/>
            <a:chOff x="15" y="612"/>
            <a:chExt cx="5775" cy="3378"/>
          </a:xfrm>
        </p:grpSpPr>
        <p:grpSp>
          <p:nvGrpSpPr>
            <p:cNvPr id="58373" name="Group 3"/>
            <p:cNvGrpSpPr>
              <a:grpSpLocks/>
            </p:cNvGrpSpPr>
            <p:nvPr/>
          </p:nvGrpSpPr>
          <p:grpSpPr bwMode="auto">
            <a:xfrm>
              <a:off x="396" y="1098"/>
              <a:ext cx="4382" cy="2742"/>
              <a:chOff x="396" y="1098"/>
              <a:chExt cx="4382" cy="2742"/>
            </a:xfrm>
          </p:grpSpPr>
          <p:sp>
            <p:nvSpPr>
              <p:cNvPr id="207876" name="Arc 4"/>
              <p:cNvSpPr>
                <a:spLocks/>
              </p:cNvSpPr>
              <p:nvPr/>
            </p:nvSpPr>
            <p:spPr bwMode="auto">
              <a:xfrm>
                <a:off x="980" y="1098"/>
                <a:ext cx="3798" cy="2742"/>
              </a:xfrm>
              <a:custGeom>
                <a:avLst/>
                <a:gdLst>
                  <a:gd name="G0" fmla="+- 19262 0 0"/>
                  <a:gd name="G1" fmla="+- 21304 0 0"/>
                  <a:gd name="G2" fmla="+- 21600 0 0"/>
                  <a:gd name="T0" fmla="*/ 22826 w 40862"/>
                  <a:gd name="T1" fmla="*/ 0 h 42904"/>
                  <a:gd name="T2" fmla="*/ 0 w 40862"/>
                  <a:gd name="T3" fmla="*/ 31078 h 42904"/>
                  <a:gd name="T4" fmla="*/ 19262 w 40862"/>
                  <a:gd name="T5" fmla="*/ 21304 h 42904"/>
                </a:gdLst>
                <a:ahLst/>
                <a:cxnLst>
                  <a:cxn ang="0">
                    <a:pos x="T0" y="T1"/>
                  </a:cxn>
                  <a:cxn ang="0">
                    <a:pos x="T2" y="T3"/>
                  </a:cxn>
                  <a:cxn ang="0">
                    <a:pos x="T4" y="T5"/>
                  </a:cxn>
                </a:cxnLst>
                <a:rect l="0" t="0" r="r" b="b"/>
                <a:pathLst>
                  <a:path w="40862" h="42904" fill="none" extrusionOk="0">
                    <a:moveTo>
                      <a:pt x="22825" y="0"/>
                    </a:moveTo>
                    <a:cubicBezTo>
                      <a:pt x="33235" y="1741"/>
                      <a:pt x="40862" y="10750"/>
                      <a:pt x="40862" y="21304"/>
                    </a:cubicBezTo>
                    <a:cubicBezTo>
                      <a:pt x="40862" y="33233"/>
                      <a:pt x="31191" y="42904"/>
                      <a:pt x="19262" y="42904"/>
                    </a:cubicBezTo>
                    <a:cubicBezTo>
                      <a:pt x="11126" y="42903"/>
                      <a:pt x="3681" y="38332"/>
                      <a:pt x="-1" y="31078"/>
                    </a:cubicBezTo>
                  </a:path>
                  <a:path w="40862" h="42904" stroke="0" extrusionOk="0">
                    <a:moveTo>
                      <a:pt x="22825" y="0"/>
                    </a:moveTo>
                    <a:cubicBezTo>
                      <a:pt x="33235" y="1741"/>
                      <a:pt x="40862" y="10750"/>
                      <a:pt x="40862" y="21304"/>
                    </a:cubicBezTo>
                    <a:cubicBezTo>
                      <a:pt x="40862" y="33233"/>
                      <a:pt x="31191" y="42904"/>
                      <a:pt x="19262" y="42904"/>
                    </a:cubicBezTo>
                    <a:cubicBezTo>
                      <a:pt x="11126" y="42903"/>
                      <a:pt x="3681" y="38332"/>
                      <a:pt x="-1" y="31078"/>
                    </a:cubicBezTo>
                    <a:lnTo>
                      <a:pt x="19262" y="21304"/>
                    </a:lnTo>
                    <a:close/>
                  </a:path>
                </a:pathLst>
              </a:custGeom>
              <a:noFill/>
              <a:ln w="38100">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77" name="Arc 5"/>
              <p:cNvSpPr>
                <a:spLocks/>
              </p:cNvSpPr>
              <p:nvPr/>
            </p:nvSpPr>
            <p:spPr bwMode="auto">
              <a:xfrm rot="14150926">
                <a:off x="923" y="665"/>
                <a:ext cx="1339" cy="2382"/>
              </a:xfrm>
              <a:custGeom>
                <a:avLst/>
                <a:gdLst>
                  <a:gd name="G0" fmla="+- 863 0 0"/>
                  <a:gd name="G1" fmla="+- 21600 0 0"/>
                  <a:gd name="G2" fmla="+- 21600 0 0"/>
                  <a:gd name="T0" fmla="*/ 0 w 22463"/>
                  <a:gd name="T1" fmla="*/ 17 h 31206"/>
                  <a:gd name="T2" fmla="*/ 20210 w 22463"/>
                  <a:gd name="T3" fmla="*/ 31206 h 31206"/>
                  <a:gd name="T4" fmla="*/ 863 w 22463"/>
                  <a:gd name="T5" fmla="*/ 21600 h 31206"/>
                </a:gdLst>
                <a:ahLst/>
                <a:cxnLst>
                  <a:cxn ang="0">
                    <a:pos x="T0" y="T1"/>
                  </a:cxn>
                  <a:cxn ang="0">
                    <a:pos x="T2" y="T3"/>
                  </a:cxn>
                  <a:cxn ang="0">
                    <a:pos x="T4" y="T5"/>
                  </a:cxn>
                </a:cxnLst>
                <a:rect l="0" t="0" r="r" b="b"/>
                <a:pathLst>
                  <a:path w="22463" h="31206" fill="none" extrusionOk="0">
                    <a:moveTo>
                      <a:pt x="0" y="17"/>
                    </a:moveTo>
                    <a:cubicBezTo>
                      <a:pt x="287" y="5"/>
                      <a:pt x="575" y="-1"/>
                      <a:pt x="863" y="-1"/>
                    </a:cubicBezTo>
                    <a:cubicBezTo>
                      <a:pt x="12792" y="0"/>
                      <a:pt x="22463" y="9670"/>
                      <a:pt x="22463" y="21600"/>
                    </a:cubicBezTo>
                    <a:cubicBezTo>
                      <a:pt x="22463" y="24932"/>
                      <a:pt x="21691" y="28220"/>
                      <a:pt x="20209" y="31205"/>
                    </a:cubicBezTo>
                  </a:path>
                  <a:path w="22463" h="31206" stroke="0" extrusionOk="0">
                    <a:moveTo>
                      <a:pt x="0" y="17"/>
                    </a:moveTo>
                    <a:cubicBezTo>
                      <a:pt x="287" y="5"/>
                      <a:pt x="575" y="-1"/>
                      <a:pt x="863" y="-1"/>
                    </a:cubicBezTo>
                    <a:cubicBezTo>
                      <a:pt x="12792" y="0"/>
                      <a:pt x="22463" y="9670"/>
                      <a:pt x="22463" y="21600"/>
                    </a:cubicBezTo>
                    <a:cubicBezTo>
                      <a:pt x="22463" y="24932"/>
                      <a:pt x="21691" y="28220"/>
                      <a:pt x="20209" y="31205"/>
                    </a:cubicBezTo>
                    <a:lnTo>
                      <a:pt x="863" y="21600"/>
                    </a:lnTo>
                    <a:close/>
                  </a:path>
                </a:pathLst>
              </a:custGeom>
              <a:noFill/>
              <a:ln w="38100">
                <a:solidFill>
                  <a:srgbClr val="FF33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grpSp>
        <p:sp>
          <p:nvSpPr>
            <p:cNvPr id="207880" name="AutoShape 8"/>
            <p:cNvSpPr>
              <a:spLocks noChangeArrowheads="1"/>
            </p:cNvSpPr>
            <p:nvPr/>
          </p:nvSpPr>
          <p:spPr bwMode="auto">
            <a:xfrm>
              <a:off x="2520" y="912"/>
              <a:ext cx="720" cy="372"/>
            </a:xfrm>
            <a:prstGeom prst="roundRect">
              <a:avLst>
                <a:gd name="adj" fmla="val 16667"/>
              </a:avLst>
            </a:prstGeom>
            <a:solidFill>
              <a:schemeClr val="bg1"/>
            </a:solidFill>
            <a:ln w="25400">
              <a:solidFill>
                <a:schemeClr val="accent2"/>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81" name="Text Box 9"/>
            <p:cNvSpPr txBox="1">
              <a:spLocks noChangeArrowheads="1"/>
            </p:cNvSpPr>
            <p:nvPr/>
          </p:nvSpPr>
          <p:spPr bwMode="auto">
            <a:xfrm>
              <a:off x="2677" y="930"/>
              <a:ext cx="399"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Política</a:t>
              </a:r>
            </a:p>
            <a:p>
              <a:pPr>
                <a:defRPr/>
              </a:pPr>
              <a:r>
                <a:rPr lang="pt-BR" sz="1000" b="1"/>
                <a:t>da RS</a:t>
              </a:r>
            </a:p>
            <a:p>
              <a:pPr>
                <a:defRPr/>
              </a:pPr>
              <a:r>
                <a:rPr lang="pt-BR" sz="1000" b="1"/>
                <a:t>3.2</a:t>
              </a:r>
            </a:p>
          </p:txBody>
        </p:sp>
        <p:sp>
          <p:nvSpPr>
            <p:cNvPr id="207882" name="Text Box 10"/>
            <p:cNvSpPr txBox="1">
              <a:spLocks noChangeArrowheads="1"/>
            </p:cNvSpPr>
            <p:nvPr/>
          </p:nvSpPr>
          <p:spPr bwMode="auto">
            <a:xfrm>
              <a:off x="2381" y="662"/>
              <a:ext cx="988" cy="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solidFill>
                    <a:srgbClr val="FF3300"/>
                  </a:solidFill>
                </a:rPr>
                <a:t>MELHORIA CONTÍNUA</a:t>
              </a:r>
            </a:p>
          </p:txBody>
        </p:sp>
        <p:sp>
          <p:nvSpPr>
            <p:cNvPr id="207883" name="AutoShape 11"/>
            <p:cNvSpPr>
              <a:spLocks noChangeArrowheads="1"/>
            </p:cNvSpPr>
            <p:nvPr/>
          </p:nvSpPr>
          <p:spPr bwMode="auto">
            <a:xfrm>
              <a:off x="3402" y="1008"/>
              <a:ext cx="720" cy="372"/>
            </a:xfrm>
            <a:prstGeom prst="roundRect">
              <a:avLst>
                <a:gd name="adj" fmla="val 16667"/>
              </a:avLst>
            </a:prstGeom>
            <a:solidFill>
              <a:schemeClr val="bg1"/>
            </a:solidFill>
            <a:ln w="25400">
              <a:solidFill>
                <a:schemeClr val="accent2"/>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84" name="AutoShape 12"/>
            <p:cNvSpPr>
              <a:spLocks noChangeArrowheads="1"/>
            </p:cNvSpPr>
            <p:nvPr/>
          </p:nvSpPr>
          <p:spPr bwMode="auto">
            <a:xfrm>
              <a:off x="3864" y="1416"/>
              <a:ext cx="720" cy="372"/>
            </a:xfrm>
            <a:prstGeom prst="roundRect">
              <a:avLst>
                <a:gd name="adj" fmla="val 16667"/>
              </a:avLst>
            </a:prstGeom>
            <a:solidFill>
              <a:schemeClr val="bg1"/>
            </a:solidFill>
            <a:ln w="25400">
              <a:solidFill>
                <a:schemeClr val="accent2"/>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85" name="AutoShape 13"/>
            <p:cNvSpPr>
              <a:spLocks noChangeArrowheads="1"/>
            </p:cNvSpPr>
            <p:nvPr/>
          </p:nvSpPr>
          <p:spPr bwMode="auto">
            <a:xfrm>
              <a:off x="4242" y="1836"/>
              <a:ext cx="720" cy="372"/>
            </a:xfrm>
            <a:prstGeom prst="roundRect">
              <a:avLst>
                <a:gd name="adj" fmla="val 16667"/>
              </a:avLst>
            </a:prstGeom>
            <a:solidFill>
              <a:schemeClr val="bg1"/>
            </a:solidFill>
            <a:ln w="25400">
              <a:solidFill>
                <a:schemeClr val="accent2"/>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86" name="AutoShape 14"/>
            <p:cNvSpPr>
              <a:spLocks noChangeArrowheads="1"/>
            </p:cNvSpPr>
            <p:nvPr/>
          </p:nvSpPr>
          <p:spPr bwMode="auto">
            <a:xfrm>
              <a:off x="4482" y="2268"/>
              <a:ext cx="720" cy="372"/>
            </a:xfrm>
            <a:prstGeom prst="roundRect">
              <a:avLst>
                <a:gd name="adj" fmla="val 16667"/>
              </a:avLst>
            </a:prstGeom>
            <a:solidFill>
              <a:schemeClr val="bg1"/>
            </a:solidFill>
            <a:ln w="25400">
              <a:solidFill>
                <a:schemeClr val="accent2"/>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87" name="AutoShape 15"/>
            <p:cNvSpPr>
              <a:spLocks noChangeArrowheads="1"/>
            </p:cNvSpPr>
            <p:nvPr/>
          </p:nvSpPr>
          <p:spPr bwMode="auto">
            <a:xfrm>
              <a:off x="4482" y="2688"/>
              <a:ext cx="720" cy="372"/>
            </a:xfrm>
            <a:prstGeom prst="roundRect">
              <a:avLst>
                <a:gd name="adj" fmla="val 16667"/>
              </a:avLst>
            </a:prstGeom>
            <a:solidFill>
              <a:schemeClr val="bg1"/>
            </a:solidFill>
            <a:ln w="25400">
              <a:solidFill>
                <a:schemeClr val="accent2"/>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88" name="Text Box 16"/>
            <p:cNvSpPr txBox="1">
              <a:spLocks noChangeArrowheads="1"/>
            </p:cNvSpPr>
            <p:nvPr/>
          </p:nvSpPr>
          <p:spPr bwMode="auto">
            <a:xfrm>
              <a:off x="4446" y="2706"/>
              <a:ext cx="810"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Recursos, regras, </a:t>
              </a:r>
            </a:p>
            <a:p>
              <a:pPr>
                <a:defRPr/>
              </a:pPr>
              <a:r>
                <a:rPr lang="pt-BR" sz="1000" b="1"/>
                <a:t>responsabilidade</a:t>
              </a:r>
            </a:p>
            <a:p>
              <a:pPr>
                <a:defRPr/>
              </a:pPr>
              <a:r>
                <a:rPr lang="pt-BR" sz="1000" b="1"/>
                <a:t>e autoridade 3.3.4</a:t>
              </a:r>
            </a:p>
          </p:txBody>
        </p:sp>
        <p:sp>
          <p:nvSpPr>
            <p:cNvPr id="207889" name="AutoShape 17"/>
            <p:cNvSpPr>
              <a:spLocks noChangeArrowheads="1"/>
            </p:cNvSpPr>
            <p:nvPr/>
          </p:nvSpPr>
          <p:spPr bwMode="auto">
            <a:xfrm>
              <a:off x="4236" y="3108"/>
              <a:ext cx="720" cy="372"/>
            </a:xfrm>
            <a:prstGeom prst="roundRect">
              <a:avLst>
                <a:gd name="adj" fmla="val 16667"/>
              </a:avLst>
            </a:prstGeom>
            <a:solidFill>
              <a:schemeClr val="bg1"/>
            </a:solidFill>
            <a:ln w="28575">
              <a:solidFill>
                <a:srgbClr val="0066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90" name="Text Box 18"/>
            <p:cNvSpPr txBox="1">
              <a:spLocks noChangeArrowheads="1"/>
            </p:cNvSpPr>
            <p:nvPr/>
          </p:nvSpPr>
          <p:spPr bwMode="auto">
            <a:xfrm>
              <a:off x="4237" y="3092"/>
              <a:ext cx="73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lnSpc>
                  <a:spcPct val="90000"/>
                </a:lnSpc>
                <a:defRPr/>
              </a:pPr>
              <a:r>
                <a:rPr lang="pt-BR" sz="1000" b="1"/>
                <a:t>Competência, </a:t>
              </a:r>
            </a:p>
            <a:p>
              <a:pPr>
                <a:lnSpc>
                  <a:spcPct val="90000"/>
                </a:lnSpc>
                <a:defRPr/>
              </a:pPr>
              <a:r>
                <a:rPr lang="pt-BR" sz="1000" b="1"/>
                <a:t>treinamento e </a:t>
              </a:r>
            </a:p>
            <a:p>
              <a:pPr>
                <a:lnSpc>
                  <a:spcPct val="90000"/>
                </a:lnSpc>
                <a:defRPr/>
              </a:pPr>
              <a:r>
                <a:rPr lang="pt-BR" sz="1000" b="1"/>
                <a:t>conscientização</a:t>
              </a:r>
            </a:p>
            <a:p>
              <a:pPr>
                <a:lnSpc>
                  <a:spcPct val="90000"/>
                </a:lnSpc>
                <a:defRPr/>
              </a:pPr>
              <a:r>
                <a:rPr lang="pt-BR" sz="1000" b="1"/>
                <a:t>3.4.1</a:t>
              </a:r>
            </a:p>
          </p:txBody>
        </p:sp>
        <p:sp>
          <p:nvSpPr>
            <p:cNvPr id="207891" name="AutoShape 19"/>
            <p:cNvSpPr>
              <a:spLocks noChangeArrowheads="1"/>
            </p:cNvSpPr>
            <p:nvPr/>
          </p:nvSpPr>
          <p:spPr bwMode="auto">
            <a:xfrm>
              <a:off x="3720" y="3522"/>
              <a:ext cx="720" cy="372"/>
            </a:xfrm>
            <a:prstGeom prst="roundRect">
              <a:avLst>
                <a:gd name="adj" fmla="val 16667"/>
              </a:avLst>
            </a:prstGeom>
            <a:solidFill>
              <a:schemeClr val="bg1"/>
            </a:solidFill>
            <a:ln w="28575">
              <a:solidFill>
                <a:srgbClr val="0066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92" name="Text Box 20"/>
            <p:cNvSpPr txBox="1">
              <a:spLocks noChangeArrowheads="1"/>
            </p:cNvSpPr>
            <p:nvPr/>
          </p:nvSpPr>
          <p:spPr bwMode="auto">
            <a:xfrm>
              <a:off x="3752" y="3578"/>
              <a:ext cx="639" cy="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Comunicação</a:t>
              </a:r>
            </a:p>
            <a:p>
              <a:pPr>
                <a:defRPr/>
              </a:pPr>
              <a:r>
                <a:rPr lang="pt-BR" sz="1000" b="1"/>
                <a:t>3.4.2</a:t>
              </a:r>
            </a:p>
          </p:txBody>
        </p:sp>
        <p:sp>
          <p:nvSpPr>
            <p:cNvPr id="207893" name="AutoShape 21"/>
            <p:cNvSpPr>
              <a:spLocks noChangeArrowheads="1"/>
            </p:cNvSpPr>
            <p:nvPr/>
          </p:nvSpPr>
          <p:spPr bwMode="auto">
            <a:xfrm>
              <a:off x="2886" y="3576"/>
              <a:ext cx="720" cy="372"/>
            </a:xfrm>
            <a:prstGeom prst="roundRect">
              <a:avLst>
                <a:gd name="adj" fmla="val 16667"/>
              </a:avLst>
            </a:prstGeom>
            <a:solidFill>
              <a:schemeClr val="bg1"/>
            </a:solidFill>
            <a:ln w="28575">
              <a:solidFill>
                <a:srgbClr val="0066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94" name="Text Box 22"/>
            <p:cNvSpPr txBox="1">
              <a:spLocks noChangeArrowheads="1"/>
            </p:cNvSpPr>
            <p:nvPr/>
          </p:nvSpPr>
          <p:spPr bwMode="auto">
            <a:xfrm>
              <a:off x="2978" y="3594"/>
              <a:ext cx="563"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Controle</a:t>
              </a:r>
            </a:p>
            <a:p>
              <a:pPr>
                <a:defRPr/>
              </a:pPr>
              <a:r>
                <a:rPr lang="pt-BR" sz="1000" b="1"/>
                <a:t>operacional</a:t>
              </a:r>
            </a:p>
            <a:p>
              <a:pPr>
                <a:defRPr/>
              </a:pPr>
              <a:r>
                <a:rPr lang="pt-BR" sz="1000" b="1"/>
                <a:t>3.4.3</a:t>
              </a:r>
            </a:p>
          </p:txBody>
        </p:sp>
        <p:sp>
          <p:nvSpPr>
            <p:cNvPr id="207895" name="AutoShape 23"/>
            <p:cNvSpPr>
              <a:spLocks noChangeArrowheads="1"/>
            </p:cNvSpPr>
            <p:nvPr/>
          </p:nvSpPr>
          <p:spPr bwMode="auto">
            <a:xfrm>
              <a:off x="2022" y="3618"/>
              <a:ext cx="720" cy="372"/>
            </a:xfrm>
            <a:prstGeom prst="roundRect">
              <a:avLst>
                <a:gd name="adj" fmla="val 16667"/>
              </a:avLst>
            </a:prstGeom>
            <a:solidFill>
              <a:schemeClr val="bg1"/>
            </a:solidFill>
            <a:ln w="28575">
              <a:solidFill>
                <a:srgbClr val="FF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96" name="Text Box 24"/>
            <p:cNvSpPr txBox="1">
              <a:spLocks noChangeArrowheads="1"/>
            </p:cNvSpPr>
            <p:nvPr/>
          </p:nvSpPr>
          <p:spPr bwMode="auto">
            <a:xfrm>
              <a:off x="2112" y="3636"/>
              <a:ext cx="533"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Manual do </a:t>
              </a:r>
            </a:p>
            <a:p>
              <a:pPr>
                <a:defRPr/>
              </a:pPr>
              <a:r>
                <a:rPr lang="pt-BR" sz="1000" b="1"/>
                <a:t>SGRS</a:t>
              </a:r>
            </a:p>
            <a:p>
              <a:pPr>
                <a:defRPr/>
              </a:pPr>
              <a:r>
                <a:rPr lang="pt-BR" sz="1000" b="1"/>
                <a:t>3.5.2</a:t>
              </a:r>
            </a:p>
          </p:txBody>
        </p:sp>
        <p:sp>
          <p:nvSpPr>
            <p:cNvPr id="207897" name="AutoShape 25"/>
            <p:cNvSpPr>
              <a:spLocks noChangeArrowheads="1"/>
            </p:cNvSpPr>
            <p:nvPr/>
          </p:nvSpPr>
          <p:spPr bwMode="auto">
            <a:xfrm>
              <a:off x="1248" y="3408"/>
              <a:ext cx="720" cy="372"/>
            </a:xfrm>
            <a:prstGeom prst="roundRect">
              <a:avLst>
                <a:gd name="adj" fmla="val 16667"/>
              </a:avLst>
            </a:prstGeom>
            <a:solidFill>
              <a:schemeClr val="bg1"/>
            </a:solidFill>
            <a:ln w="28575">
              <a:solidFill>
                <a:srgbClr val="FF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898" name="Text Box 26"/>
            <p:cNvSpPr txBox="1">
              <a:spLocks noChangeArrowheads="1"/>
            </p:cNvSpPr>
            <p:nvPr/>
          </p:nvSpPr>
          <p:spPr bwMode="auto">
            <a:xfrm>
              <a:off x="1241" y="3432"/>
              <a:ext cx="728"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1">
              <a:spAutoFit/>
            </a:bodyPr>
            <a:lstStyle/>
            <a:p>
              <a:pPr>
                <a:defRPr/>
              </a:pPr>
              <a:r>
                <a:rPr lang="pt-BR" sz="1000" b="1"/>
                <a:t>Controle </a:t>
              </a:r>
            </a:p>
            <a:p>
              <a:pPr>
                <a:defRPr/>
              </a:pPr>
              <a:r>
                <a:rPr lang="pt-BR" sz="1000" b="1"/>
                <a:t>de documentos </a:t>
              </a:r>
            </a:p>
            <a:p>
              <a:pPr>
                <a:defRPr/>
              </a:pPr>
              <a:r>
                <a:rPr lang="pt-BR" sz="1000" b="1"/>
                <a:t>3.5.3</a:t>
              </a:r>
            </a:p>
          </p:txBody>
        </p:sp>
        <p:sp>
          <p:nvSpPr>
            <p:cNvPr id="207899" name="AutoShape 27"/>
            <p:cNvSpPr>
              <a:spLocks noChangeArrowheads="1"/>
            </p:cNvSpPr>
            <p:nvPr/>
          </p:nvSpPr>
          <p:spPr bwMode="auto">
            <a:xfrm>
              <a:off x="864" y="2976"/>
              <a:ext cx="720" cy="372"/>
            </a:xfrm>
            <a:prstGeom prst="roundRect">
              <a:avLst>
                <a:gd name="adj" fmla="val 16667"/>
              </a:avLst>
            </a:prstGeom>
            <a:solidFill>
              <a:schemeClr val="bg1"/>
            </a:solidFill>
            <a:ln w="28575">
              <a:solidFill>
                <a:srgbClr val="FF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900" name="Text Box 28"/>
            <p:cNvSpPr txBox="1">
              <a:spLocks noChangeArrowheads="1"/>
            </p:cNvSpPr>
            <p:nvPr/>
          </p:nvSpPr>
          <p:spPr bwMode="auto">
            <a:xfrm>
              <a:off x="991" y="2960"/>
              <a:ext cx="467"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lnSpc>
                  <a:spcPct val="90000"/>
                </a:lnSpc>
                <a:defRPr/>
              </a:pPr>
              <a:r>
                <a:rPr lang="pt-BR" sz="1000" b="1"/>
                <a:t>Controle </a:t>
              </a:r>
            </a:p>
            <a:p>
              <a:pPr>
                <a:lnSpc>
                  <a:spcPct val="90000"/>
                </a:lnSpc>
                <a:defRPr/>
              </a:pPr>
              <a:r>
                <a:rPr lang="pt-BR" sz="1000" b="1"/>
                <a:t>de </a:t>
              </a:r>
            </a:p>
            <a:p>
              <a:pPr>
                <a:lnSpc>
                  <a:spcPct val="90000"/>
                </a:lnSpc>
                <a:defRPr/>
              </a:pPr>
              <a:r>
                <a:rPr lang="pt-BR" sz="1000" b="1"/>
                <a:t>registros</a:t>
              </a:r>
            </a:p>
            <a:p>
              <a:pPr>
                <a:lnSpc>
                  <a:spcPct val="90000"/>
                </a:lnSpc>
                <a:defRPr/>
              </a:pPr>
              <a:r>
                <a:rPr lang="pt-BR" sz="1000" b="1"/>
                <a:t>3.5.4</a:t>
              </a:r>
            </a:p>
          </p:txBody>
        </p:sp>
        <p:sp>
          <p:nvSpPr>
            <p:cNvPr id="207901" name="AutoShape 29"/>
            <p:cNvSpPr>
              <a:spLocks noChangeArrowheads="1"/>
            </p:cNvSpPr>
            <p:nvPr/>
          </p:nvSpPr>
          <p:spPr bwMode="auto">
            <a:xfrm>
              <a:off x="624" y="2514"/>
              <a:ext cx="720" cy="372"/>
            </a:xfrm>
            <a:prstGeom prst="roundRect">
              <a:avLst>
                <a:gd name="adj" fmla="val 16667"/>
              </a:avLst>
            </a:prstGeom>
            <a:solidFill>
              <a:schemeClr val="bg1"/>
            </a:solidFill>
            <a:ln w="28575">
              <a:solidFill>
                <a:srgbClr val="990099"/>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902" name="Text Box 30"/>
            <p:cNvSpPr txBox="1">
              <a:spLocks noChangeArrowheads="1"/>
            </p:cNvSpPr>
            <p:nvPr/>
          </p:nvSpPr>
          <p:spPr bwMode="auto">
            <a:xfrm>
              <a:off x="649" y="2532"/>
              <a:ext cx="694"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Monitoramento</a:t>
              </a:r>
            </a:p>
            <a:p>
              <a:pPr>
                <a:defRPr/>
              </a:pPr>
              <a:r>
                <a:rPr lang="pt-BR" sz="1000" b="1"/>
                <a:t>e medição</a:t>
              </a:r>
            </a:p>
            <a:p>
              <a:pPr>
                <a:defRPr/>
              </a:pPr>
              <a:r>
                <a:rPr lang="pt-BR" sz="1000" b="1"/>
                <a:t>3.6.1</a:t>
              </a:r>
            </a:p>
          </p:txBody>
        </p:sp>
        <p:sp>
          <p:nvSpPr>
            <p:cNvPr id="207903" name="AutoShape 31"/>
            <p:cNvSpPr>
              <a:spLocks noChangeArrowheads="1"/>
            </p:cNvSpPr>
            <p:nvPr/>
          </p:nvSpPr>
          <p:spPr bwMode="auto">
            <a:xfrm>
              <a:off x="576" y="2040"/>
              <a:ext cx="720" cy="372"/>
            </a:xfrm>
            <a:prstGeom prst="roundRect">
              <a:avLst>
                <a:gd name="adj" fmla="val 16667"/>
              </a:avLst>
            </a:prstGeom>
            <a:solidFill>
              <a:schemeClr val="bg1"/>
            </a:solidFill>
            <a:ln w="28575">
              <a:solidFill>
                <a:srgbClr val="990099"/>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904" name="Text Box 32"/>
            <p:cNvSpPr txBox="1">
              <a:spLocks noChangeArrowheads="1"/>
            </p:cNvSpPr>
            <p:nvPr/>
          </p:nvSpPr>
          <p:spPr bwMode="auto">
            <a:xfrm>
              <a:off x="614" y="2034"/>
              <a:ext cx="644"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lnSpc>
                  <a:spcPct val="90000"/>
                </a:lnSpc>
                <a:defRPr/>
              </a:pPr>
              <a:r>
                <a:rPr lang="pt-BR" sz="1000" b="1"/>
                <a:t>Avaliação </a:t>
              </a:r>
            </a:p>
            <a:p>
              <a:pPr>
                <a:lnSpc>
                  <a:spcPct val="90000"/>
                </a:lnSpc>
                <a:defRPr/>
              </a:pPr>
              <a:r>
                <a:rPr lang="pt-BR" sz="1000" b="1"/>
                <a:t>da </a:t>
              </a:r>
            </a:p>
            <a:p>
              <a:pPr>
                <a:lnSpc>
                  <a:spcPct val="90000"/>
                </a:lnSpc>
                <a:defRPr/>
              </a:pPr>
              <a:r>
                <a:rPr lang="pt-BR" sz="1000" b="1"/>
                <a:t>conformidade</a:t>
              </a:r>
            </a:p>
            <a:p>
              <a:pPr>
                <a:lnSpc>
                  <a:spcPct val="90000"/>
                </a:lnSpc>
                <a:defRPr/>
              </a:pPr>
              <a:r>
                <a:rPr lang="pt-BR" sz="1000" b="1"/>
                <a:t>3.6.2</a:t>
              </a:r>
            </a:p>
          </p:txBody>
        </p:sp>
        <p:sp>
          <p:nvSpPr>
            <p:cNvPr id="207905" name="AutoShape 33"/>
            <p:cNvSpPr>
              <a:spLocks noChangeArrowheads="1"/>
            </p:cNvSpPr>
            <p:nvPr/>
          </p:nvSpPr>
          <p:spPr bwMode="auto">
            <a:xfrm>
              <a:off x="462" y="1572"/>
              <a:ext cx="720" cy="372"/>
            </a:xfrm>
            <a:prstGeom prst="roundRect">
              <a:avLst>
                <a:gd name="adj" fmla="val 16667"/>
              </a:avLst>
            </a:prstGeom>
            <a:solidFill>
              <a:schemeClr val="bg1"/>
            </a:solidFill>
            <a:ln w="28575">
              <a:solidFill>
                <a:srgbClr val="990099"/>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906" name="Text Box 34"/>
            <p:cNvSpPr txBox="1">
              <a:spLocks noChangeArrowheads="1"/>
            </p:cNvSpPr>
            <p:nvPr/>
          </p:nvSpPr>
          <p:spPr bwMode="auto">
            <a:xfrm>
              <a:off x="412" y="1634"/>
              <a:ext cx="822"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Não-conformidade</a:t>
              </a:r>
            </a:p>
            <a:p>
              <a:pPr>
                <a:defRPr/>
              </a:pPr>
              <a:r>
                <a:rPr lang="pt-BR" sz="1000" b="1"/>
                <a:t>e AC e AP</a:t>
              </a:r>
            </a:p>
            <a:p>
              <a:pPr>
                <a:defRPr/>
              </a:pPr>
              <a:r>
                <a:rPr lang="pt-BR" sz="1000" b="1"/>
                <a:t>4.6.3</a:t>
              </a:r>
            </a:p>
          </p:txBody>
        </p:sp>
        <p:sp>
          <p:nvSpPr>
            <p:cNvPr id="207907" name="AutoShape 35"/>
            <p:cNvSpPr>
              <a:spLocks noChangeArrowheads="1"/>
            </p:cNvSpPr>
            <p:nvPr/>
          </p:nvSpPr>
          <p:spPr bwMode="auto">
            <a:xfrm>
              <a:off x="678" y="1122"/>
              <a:ext cx="720" cy="372"/>
            </a:xfrm>
            <a:prstGeom prst="roundRect">
              <a:avLst>
                <a:gd name="adj" fmla="val 16667"/>
              </a:avLst>
            </a:prstGeom>
            <a:solidFill>
              <a:schemeClr val="bg1"/>
            </a:solidFill>
            <a:ln w="28575">
              <a:solidFill>
                <a:srgbClr val="990099"/>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908" name="Text Box 36"/>
            <p:cNvSpPr txBox="1">
              <a:spLocks noChangeArrowheads="1"/>
            </p:cNvSpPr>
            <p:nvPr/>
          </p:nvSpPr>
          <p:spPr bwMode="auto">
            <a:xfrm>
              <a:off x="814" y="1140"/>
              <a:ext cx="467"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Auditoria</a:t>
              </a:r>
            </a:p>
            <a:p>
              <a:pPr>
                <a:defRPr/>
              </a:pPr>
              <a:r>
                <a:rPr lang="pt-BR" sz="1000" b="1"/>
                <a:t>interna</a:t>
              </a:r>
            </a:p>
            <a:p>
              <a:pPr>
                <a:defRPr/>
              </a:pPr>
              <a:r>
                <a:rPr lang="pt-BR" sz="1000" b="1"/>
                <a:t>3.6.4</a:t>
              </a:r>
            </a:p>
          </p:txBody>
        </p:sp>
        <p:sp>
          <p:nvSpPr>
            <p:cNvPr id="207909" name="AutoShape 37"/>
            <p:cNvSpPr>
              <a:spLocks noChangeArrowheads="1"/>
            </p:cNvSpPr>
            <p:nvPr/>
          </p:nvSpPr>
          <p:spPr bwMode="auto">
            <a:xfrm>
              <a:off x="1344" y="696"/>
              <a:ext cx="720" cy="372"/>
            </a:xfrm>
            <a:prstGeom prst="roundRect">
              <a:avLst>
                <a:gd name="adj" fmla="val 16667"/>
              </a:avLst>
            </a:prstGeom>
            <a:solidFill>
              <a:schemeClr val="bg1"/>
            </a:solidFill>
            <a:ln w="28575">
              <a:solidFill>
                <a:srgbClr val="990099"/>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910" name="Text Box 38"/>
            <p:cNvSpPr txBox="1">
              <a:spLocks noChangeArrowheads="1"/>
            </p:cNvSpPr>
            <p:nvPr/>
          </p:nvSpPr>
          <p:spPr bwMode="auto">
            <a:xfrm>
              <a:off x="1282" y="714"/>
              <a:ext cx="851"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Análise </a:t>
              </a:r>
            </a:p>
            <a:p>
              <a:pPr>
                <a:defRPr/>
              </a:pPr>
              <a:r>
                <a:rPr lang="pt-BR" sz="1000" b="1"/>
                <a:t>pela Administração</a:t>
              </a:r>
            </a:p>
            <a:p>
              <a:pPr>
                <a:defRPr/>
              </a:pPr>
              <a:r>
                <a:rPr lang="pt-BR" sz="1000" b="1"/>
                <a:t>3.3.5</a:t>
              </a:r>
            </a:p>
          </p:txBody>
        </p:sp>
        <p:sp>
          <p:nvSpPr>
            <p:cNvPr id="207911" name="Text Box 39"/>
            <p:cNvSpPr txBox="1">
              <a:spLocks noChangeArrowheads="1"/>
            </p:cNvSpPr>
            <p:nvPr/>
          </p:nvSpPr>
          <p:spPr bwMode="auto">
            <a:xfrm>
              <a:off x="3521" y="1026"/>
              <a:ext cx="475"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Aspectos</a:t>
              </a:r>
            </a:p>
            <a:p>
              <a:pPr>
                <a:defRPr/>
              </a:pPr>
              <a:r>
                <a:rPr lang="pt-BR" sz="1000" b="1"/>
                <a:t>da RS</a:t>
              </a:r>
            </a:p>
            <a:p>
              <a:pPr>
                <a:defRPr/>
              </a:pPr>
              <a:r>
                <a:rPr lang="pt-BR" sz="1000" b="1"/>
                <a:t>3.3.1</a:t>
              </a:r>
            </a:p>
          </p:txBody>
        </p:sp>
        <p:sp>
          <p:nvSpPr>
            <p:cNvPr id="207912" name="Text Box 40"/>
            <p:cNvSpPr txBox="1">
              <a:spLocks noChangeArrowheads="1"/>
            </p:cNvSpPr>
            <p:nvPr/>
          </p:nvSpPr>
          <p:spPr bwMode="auto">
            <a:xfrm>
              <a:off x="3891" y="1434"/>
              <a:ext cx="678"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Requisitos</a:t>
              </a:r>
            </a:p>
            <a:p>
              <a:pPr>
                <a:defRPr/>
              </a:pPr>
              <a:r>
                <a:rPr lang="pt-BR" sz="1000" b="1"/>
                <a:t>legais e outros</a:t>
              </a:r>
            </a:p>
            <a:p>
              <a:pPr>
                <a:defRPr/>
              </a:pPr>
              <a:r>
                <a:rPr lang="pt-BR" sz="1000" b="1"/>
                <a:t>3.3.2</a:t>
              </a:r>
            </a:p>
          </p:txBody>
        </p:sp>
        <p:sp>
          <p:nvSpPr>
            <p:cNvPr id="207913" name="Text Box 41"/>
            <p:cNvSpPr txBox="1">
              <a:spLocks noChangeArrowheads="1"/>
            </p:cNvSpPr>
            <p:nvPr/>
          </p:nvSpPr>
          <p:spPr bwMode="auto">
            <a:xfrm>
              <a:off x="4370" y="1854"/>
              <a:ext cx="479" cy="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000" b="1"/>
                <a:t>Objetivos</a:t>
              </a:r>
            </a:p>
            <a:p>
              <a:pPr>
                <a:defRPr/>
              </a:pPr>
              <a:r>
                <a:rPr lang="pt-BR" sz="1000" b="1"/>
                <a:t>e metas</a:t>
              </a:r>
            </a:p>
            <a:p>
              <a:pPr>
                <a:defRPr/>
              </a:pPr>
              <a:r>
                <a:rPr lang="pt-BR" sz="1000" b="1"/>
                <a:t>3.3.3</a:t>
              </a:r>
            </a:p>
          </p:txBody>
        </p:sp>
        <p:sp>
          <p:nvSpPr>
            <p:cNvPr id="207914" name="Text Box 42"/>
            <p:cNvSpPr txBox="1">
              <a:spLocks noChangeArrowheads="1"/>
            </p:cNvSpPr>
            <p:nvPr/>
          </p:nvSpPr>
          <p:spPr bwMode="auto">
            <a:xfrm>
              <a:off x="4589" y="2258"/>
              <a:ext cx="532"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lnSpc>
                  <a:spcPct val="90000"/>
                </a:lnSpc>
                <a:defRPr/>
              </a:pPr>
              <a:endParaRPr lang="pt-BR" sz="1000" b="1"/>
            </a:p>
            <a:p>
              <a:pPr>
                <a:lnSpc>
                  <a:spcPct val="90000"/>
                </a:lnSpc>
                <a:defRPr/>
              </a:pPr>
              <a:r>
                <a:rPr lang="pt-BR" sz="1000" b="1"/>
                <a:t>Programas</a:t>
              </a:r>
            </a:p>
            <a:p>
              <a:pPr>
                <a:lnSpc>
                  <a:spcPct val="90000"/>
                </a:lnSpc>
                <a:defRPr/>
              </a:pPr>
              <a:r>
                <a:rPr lang="pt-BR" sz="1000" b="1"/>
                <a:t>3.3.3</a:t>
              </a:r>
            </a:p>
          </p:txBody>
        </p:sp>
        <p:sp>
          <p:nvSpPr>
            <p:cNvPr id="207915" name="Text Box 43"/>
            <p:cNvSpPr txBox="1">
              <a:spLocks noChangeArrowheads="1"/>
            </p:cNvSpPr>
            <p:nvPr/>
          </p:nvSpPr>
          <p:spPr bwMode="auto">
            <a:xfrm>
              <a:off x="4369" y="1056"/>
              <a:ext cx="740" cy="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200" b="1">
                  <a:solidFill>
                    <a:schemeClr val="accent2"/>
                  </a:solidFill>
                </a:rPr>
                <a:t>3.3</a:t>
              </a:r>
            </a:p>
            <a:p>
              <a:pPr>
                <a:defRPr/>
              </a:pPr>
              <a:r>
                <a:rPr lang="pt-BR" sz="1200" b="1">
                  <a:solidFill>
                    <a:schemeClr val="accent2"/>
                  </a:solidFill>
                </a:rPr>
                <a:t>Planejamento</a:t>
              </a:r>
            </a:p>
            <a:p>
              <a:pPr>
                <a:defRPr/>
              </a:pPr>
              <a:endParaRPr lang="pt-BR" sz="1200" b="1">
                <a:solidFill>
                  <a:schemeClr val="accent2"/>
                </a:solidFill>
              </a:endParaRPr>
            </a:p>
          </p:txBody>
        </p:sp>
        <p:sp>
          <p:nvSpPr>
            <p:cNvPr id="207916" name="Line 44"/>
            <p:cNvSpPr>
              <a:spLocks noChangeShapeType="1"/>
            </p:cNvSpPr>
            <p:nvPr/>
          </p:nvSpPr>
          <p:spPr bwMode="auto">
            <a:xfrm>
              <a:off x="5232" y="2664"/>
              <a:ext cx="462"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917" name="Text Box 45"/>
            <p:cNvSpPr txBox="1">
              <a:spLocks noChangeArrowheads="1"/>
            </p:cNvSpPr>
            <p:nvPr/>
          </p:nvSpPr>
          <p:spPr bwMode="auto">
            <a:xfrm>
              <a:off x="4427" y="3600"/>
              <a:ext cx="1363" cy="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200" b="1">
                  <a:solidFill>
                    <a:srgbClr val="006600"/>
                  </a:solidFill>
                </a:rPr>
                <a:t>3.4</a:t>
              </a:r>
            </a:p>
            <a:p>
              <a:pPr>
                <a:defRPr/>
              </a:pPr>
              <a:r>
                <a:rPr lang="pt-BR" sz="1200" b="1">
                  <a:solidFill>
                    <a:srgbClr val="006600"/>
                  </a:solidFill>
                </a:rPr>
                <a:t>Implementação e Operação</a:t>
              </a:r>
            </a:p>
          </p:txBody>
        </p:sp>
        <p:sp>
          <p:nvSpPr>
            <p:cNvPr id="207918" name="Text Box 46"/>
            <p:cNvSpPr txBox="1">
              <a:spLocks noChangeArrowheads="1"/>
            </p:cNvSpPr>
            <p:nvPr/>
          </p:nvSpPr>
          <p:spPr bwMode="auto">
            <a:xfrm>
              <a:off x="15" y="672"/>
              <a:ext cx="879" cy="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defRPr/>
              </a:pPr>
              <a:r>
                <a:rPr lang="pt-BR" sz="1200" b="1">
                  <a:solidFill>
                    <a:srgbClr val="990099"/>
                  </a:solidFill>
                </a:rPr>
                <a:t>3.6</a:t>
              </a:r>
            </a:p>
            <a:p>
              <a:pPr>
                <a:defRPr/>
              </a:pPr>
              <a:r>
                <a:rPr lang="pt-BR" sz="1200" b="1">
                  <a:solidFill>
                    <a:srgbClr val="990099"/>
                  </a:solidFill>
                </a:rPr>
                <a:t>Medição, análise</a:t>
              </a:r>
            </a:p>
            <a:p>
              <a:pPr>
                <a:defRPr/>
              </a:pPr>
              <a:r>
                <a:rPr lang="pt-BR" sz="1200" b="1">
                  <a:solidFill>
                    <a:srgbClr val="990099"/>
                  </a:solidFill>
                </a:rPr>
                <a:t>e melhoria</a:t>
              </a:r>
            </a:p>
          </p:txBody>
        </p:sp>
        <p:sp>
          <p:nvSpPr>
            <p:cNvPr id="207919" name="Line 47"/>
            <p:cNvSpPr>
              <a:spLocks noChangeShapeType="1"/>
            </p:cNvSpPr>
            <p:nvPr/>
          </p:nvSpPr>
          <p:spPr bwMode="auto">
            <a:xfrm flipV="1">
              <a:off x="144" y="2976"/>
              <a:ext cx="480" cy="144"/>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66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920" name="Line 48"/>
            <p:cNvSpPr>
              <a:spLocks noChangeShapeType="1"/>
            </p:cNvSpPr>
            <p:nvPr/>
          </p:nvSpPr>
          <p:spPr bwMode="auto">
            <a:xfrm rot="10800000">
              <a:off x="714" y="612"/>
              <a:ext cx="438" cy="3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990099"/>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nchor="ctr"/>
            <a:lstStyle/>
            <a:p>
              <a:pPr>
                <a:defRPr/>
              </a:pPr>
              <a:endParaRPr lang="en-US"/>
            </a:p>
          </p:txBody>
        </p:sp>
        <p:sp>
          <p:nvSpPr>
            <p:cNvPr id="207921" name="Text Box 49"/>
            <p:cNvSpPr txBox="1">
              <a:spLocks noChangeArrowheads="1"/>
            </p:cNvSpPr>
            <p:nvPr/>
          </p:nvSpPr>
          <p:spPr bwMode="auto">
            <a:xfrm>
              <a:off x="18" y="3398"/>
              <a:ext cx="116" cy="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36000">
              <a:spAutoFit/>
            </a:bodyPr>
            <a:lstStyle/>
            <a:p>
              <a:pPr algn="just">
                <a:defRPr/>
              </a:pPr>
              <a:endParaRPr lang="pt-BR" sz="1000" b="1"/>
            </a:p>
          </p:txBody>
        </p:sp>
      </p:grpSp>
      <p:sp>
        <p:nvSpPr>
          <p:cNvPr id="207923" name="Text Box 51"/>
          <p:cNvSpPr txBox="1">
            <a:spLocks noChangeArrowheads="1"/>
          </p:cNvSpPr>
          <p:nvPr/>
        </p:nvSpPr>
        <p:spPr bwMode="auto">
          <a:xfrm>
            <a:off x="0" y="5157788"/>
            <a:ext cx="1189038"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pt-BR" sz="1200">
                <a:solidFill>
                  <a:srgbClr val="FF3300"/>
                </a:solidFill>
                <a:latin typeface="Arial Unicode MS" charset="0"/>
              </a:rPr>
              <a:t>3.5</a:t>
            </a:r>
          </a:p>
          <a:p>
            <a:pPr>
              <a:defRPr/>
            </a:pPr>
            <a:r>
              <a:rPr lang="pt-BR" sz="1200">
                <a:solidFill>
                  <a:srgbClr val="FF3300"/>
                </a:solidFill>
                <a:latin typeface="Arial Unicode MS" charset="0"/>
              </a:rPr>
              <a:t> Requisitos de </a:t>
            </a:r>
          </a:p>
          <a:p>
            <a:pPr>
              <a:defRPr/>
            </a:pPr>
            <a:r>
              <a:rPr lang="pt-BR" sz="1200">
                <a:solidFill>
                  <a:srgbClr val="FF3300"/>
                </a:solidFill>
                <a:latin typeface="Arial Unicode MS" charset="0"/>
              </a:rPr>
              <a:t>documentação</a:t>
            </a:r>
            <a:endParaRPr lang="en-US" sz="1200">
              <a:solidFill>
                <a:srgbClr val="FF3300"/>
              </a:solidFill>
              <a:latin typeface="Arial Unicode MS" charset="0"/>
            </a:endParaRPr>
          </a:p>
        </p:txBody>
      </p:sp>
      <p:sp>
        <p:nvSpPr>
          <p:cNvPr id="207924" name="Text Box 52"/>
          <p:cNvSpPr txBox="1">
            <a:spLocks noChangeArrowheads="1"/>
          </p:cNvSpPr>
          <p:nvPr/>
        </p:nvSpPr>
        <p:spPr bwMode="auto">
          <a:xfrm>
            <a:off x="396875" y="103188"/>
            <a:ext cx="7987032" cy="523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spAutoFit/>
          </a:bodyPr>
          <a:lstStyle>
            <a:lvl1pPr marL="342900" indent="-342900">
              <a:defRPr sz="2400">
                <a:solidFill>
                  <a:schemeClr val="tx1"/>
                </a:solidFill>
                <a:latin typeface="Times New Roman" charset="0"/>
                <a:ea typeface="ＭＳ Ｐゴシック" charset="0"/>
              </a:defRPr>
            </a:lvl1pPr>
            <a:lvl2pPr>
              <a:defRPr sz="24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400">
                <a:solidFill>
                  <a:schemeClr val="tx1"/>
                </a:solidFill>
                <a:latin typeface="Times New Roman" charset="0"/>
                <a:ea typeface="ＭＳ Ｐゴシック" charset="0"/>
              </a:defRPr>
            </a:lvl4pPr>
            <a:lvl5pPr>
              <a:defRPr sz="2400">
                <a:solidFill>
                  <a:schemeClr val="tx1"/>
                </a:solidFill>
                <a:latin typeface="Times New Roman" charset="0"/>
                <a:ea typeface="ＭＳ Ｐゴシック" charset="0"/>
              </a:defRPr>
            </a:lvl5pPr>
            <a:lvl6pPr eaLnBrk="0" fontAlgn="base" hangingPunct="0">
              <a:spcBef>
                <a:spcPct val="0"/>
              </a:spcBef>
              <a:spcAft>
                <a:spcPct val="0"/>
              </a:spcAft>
              <a:defRPr sz="2400">
                <a:solidFill>
                  <a:schemeClr val="tx1"/>
                </a:solidFill>
                <a:latin typeface="Times New Roman" charset="0"/>
                <a:ea typeface="ＭＳ Ｐゴシック" charset="0"/>
              </a:defRPr>
            </a:lvl6pPr>
            <a:lvl7pPr eaLnBrk="0" fontAlgn="base" hangingPunct="0">
              <a:spcBef>
                <a:spcPct val="0"/>
              </a:spcBef>
              <a:spcAft>
                <a:spcPct val="0"/>
              </a:spcAft>
              <a:defRPr sz="2400">
                <a:solidFill>
                  <a:schemeClr val="tx1"/>
                </a:solidFill>
                <a:latin typeface="Times New Roman" charset="0"/>
                <a:ea typeface="ＭＳ Ｐゴシック" charset="0"/>
              </a:defRPr>
            </a:lvl7pPr>
            <a:lvl8pPr eaLnBrk="0" fontAlgn="base" hangingPunct="0">
              <a:spcBef>
                <a:spcPct val="0"/>
              </a:spcBef>
              <a:spcAft>
                <a:spcPct val="0"/>
              </a:spcAft>
              <a:defRPr sz="2400">
                <a:solidFill>
                  <a:schemeClr val="tx1"/>
                </a:solidFill>
                <a:latin typeface="Times New Roman" charset="0"/>
                <a:ea typeface="ＭＳ Ｐゴシック" charset="0"/>
              </a:defRPr>
            </a:lvl8pPr>
            <a:lvl9pPr eaLnBrk="0" fontAlgn="base" hangingPunct="0">
              <a:spcBef>
                <a:spcPct val="0"/>
              </a:spcBef>
              <a:spcAft>
                <a:spcPct val="0"/>
              </a:spcAft>
              <a:defRPr sz="2400">
                <a:solidFill>
                  <a:schemeClr val="tx1"/>
                </a:solidFill>
                <a:latin typeface="Times New Roman" charset="0"/>
                <a:ea typeface="ＭＳ Ｐゴシック" charset="0"/>
              </a:defRPr>
            </a:lvl9pPr>
          </a:lstStyle>
          <a:p>
            <a:pPr>
              <a:lnSpc>
                <a:spcPct val="120000"/>
              </a:lnSpc>
              <a:spcBef>
                <a:spcPct val="20000"/>
              </a:spcBef>
              <a:defRPr/>
            </a:pPr>
            <a:r>
              <a:rPr lang="pt-BR" b="1" dirty="0" smtClean="0">
                <a:solidFill>
                  <a:srgbClr val="FF0000"/>
                </a:solidFill>
                <a:latin typeface="Tahoma" charset="0"/>
              </a:rPr>
              <a:t> </a:t>
            </a:r>
            <a:r>
              <a:rPr lang="pt-BR" sz="2000" b="1" dirty="0" smtClean="0">
                <a:solidFill>
                  <a:srgbClr val="0000FF"/>
                </a:solidFill>
                <a:latin typeface="Tahoma" charset="0"/>
              </a:rPr>
              <a:t>Visão geral da ABNT NBR 16001:2004 e proposta de revisão</a:t>
            </a:r>
            <a:endParaRPr lang="en-US" sz="2000" b="1" dirty="0" smtClean="0">
              <a:solidFill>
                <a:srgbClr val="0000FF"/>
              </a:solidFill>
              <a:latin typeface="Tahoma" charset="0"/>
            </a:endParaRPr>
          </a:p>
        </p:txBody>
      </p:sp>
      <p:sp>
        <p:nvSpPr>
          <p:cNvPr id="2" name="TextBox 1"/>
          <p:cNvSpPr txBox="1"/>
          <p:nvPr/>
        </p:nvSpPr>
        <p:spPr>
          <a:xfrm>
            <a:off x="3054007" y="2489201"/>
            <a:ext cx="1223412" cy="461665"/>
          </a:xfrm>
          <a:prstGeom prst="rect">
            <a:avLst/>
          </a:prstGeom>
          <a:noFill/>
        </p:spPr>
        <p:txBody>
          <a:bodyPr wrap="none" rtlCol="0">
            <a:spAutoFit/>
          </a:bodyPr>
          <a:lstStyle/>
          <a:p>
            <a:pPr algn="ctr"/>
            <a:r>
              <a:rPr lang="en-US" sz="1200" dirty="0" err="1" smtClean="0">
                <a:solidFill>
                  <a:srgbClr val="0000FF"/>
                </a:solidFill>
              </a:rPr>
              <a:t>Incluir</a:t>
            </a:r>
            <a:r>
              <a:rPr lang="en-US" sz="1200" dirty="0" smtClean="0">
                <a:solidFill>
                  <a:srgbClr val="0000FF"/>
                </a:solidFill>
              </a:rPr>
              <a:t> </a:t>
            </a:r>
            <a:r>
              <a:rPr lang="en-US" sz="1200" dirty="0" err="1" smtClean="0">
                <a:solidFill>
                  <a:srgbClr val="0000FF"/>
                </a:solidFill>
              </a:rPr>
              <a:t>princípios</a:t>
            </a:r>
            <a:r>
              <a:rPr lang="en-US" sz="1200" dirty="0" smtClean="0">
                <a:solidFill>
                  <a:srgbClr val="0000FF"/>
                </a:solidFill>
              </a:rPr>
              <a:t> </a:t>
            </a:r>
          </a:p>
          <a:p>
            <a:pPr algn="ctr"/>
            <a:r>
              <a:rPr lang="en-US" sz="1200" dirty="0" smtClean="0">
                <a:solidFill>
                  <a:srgbClr val="0000FF"/>
                </a:solidFill>
              </a:rPr>
              <a:t>da ISO 26000</a:t>
            </a:r>
            <a:endParaRPr lang="en-US" sz="1200" dirty="0">
              <a:solidFill>
                <a:srgbClr val="0000FF"/>
              </a:solidFill>
            </a:endParaRPr>
          </a:p>
        </p:txBody>
      </p:sp>
      <p:cxnSp>
        <p:nvCxnSpPr>
          <p:cNvPr id="5" name="Straight Arrow Connector 4"/>
          <p:cNvCxnSpPr>
            <a:stCxn id="2" idx="0"/>
          </p:cNvCxnSpPr>
          <p:nvPr/>
        </p:nvCxnSpPr>
        <p:spPr>
          <a:xfrm flipV="1">
            <a:off x="3665713" y="2119313"/>
            <a:ext cx="485600" cy="3698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6686550" y="947738"/>
            <a:ext cx="2351926" cy="646331"/>
          </a:xfrm>
          <a:prstGeom prst="rect">
            <a:avLst/>
          </a:prstGeom>
          <a:noFill/>
        </p:spPr>
        <p:txBody>
          <a:bodyPr wrap="none" rtlCol="0">
            <a:spAutoFit/>
          </a:bodyPr>
          <a:lstStyle/>
          <a:p>
            <a:pPr algn="ctr"/>
            <a:r>
              <a:rPr lang="en-US" sz="1200" dirty="0" err="1" smtClean="0">
                <a:solidFill>
                  <a:srgbClr val="0000FF"/>
                </a:solidFill>
              </a:rPr>
              <a:t>Excluir</a:t>
            </a:r>
            <a:r>
              <a:rPr lang="en-US" sz="1200" dirty="0" smtClean="0">
                <a:solidFill>
                  <a:srgbClr val="0000FF"/>
                </a:solidFill>
              </a:rPr>
              <a:t> </a:t>
            </a:r>
            <a:r>
              <a:rPr lang="en-US" sz="1200" dirty="0" err="1" smtClean="0">
                <a:solidFill>
                  <a:srgbClr val="0000FF"/>
                </a:solidFill>
              </a:rPr>
              <a:t>aspectos</a:t>
            </a:r>
            <a:r>
              <a:rPr lang="en-US" sz="1200" dirty="0" smtClean="0">
                <a:solidFill>
                  <a:srgbClr val="0000FF"/>
                </a:solidFill>
              </a:rPr>
              <a:t>, </a:t>
            </a:r>
            <a:r>
              <a:rPr lang="en-US" sz="1200" dirty="0" err="1" smtClean="0">
                <a:solidFill>
                  <a:srgbClr val="0000FF"/>
                </a:solidFill>
              </a:rPr>
              <a:t>manter</a:t>
            </a:r>
            <a:r>
              <a:rPr lang="en-US" sz="1200" dirty="0" smtClean="0">
                <a:solidFill>
                  <a:srgbClr val="0000FF"/>
                </a:solidFill>
              </a:rPr>
              <a:t> </a:t>
            </a:r>
            <a:r>
              <a:rPr lang="en-US" sz="1200" dirty="0" err="1" smtClean="0">
                <a:solidFill>
                  <a:srgbClr val="0000FF"/>
                </a:solidFill>
              </a:rPr>
              <a:t>impactos</a:t>
            </a:r>
            <a:endParaRPr lang="en-US" sz="1200" dirty="0" smtClean="0">
              <a:solidFill>
                <a:srgbClr val="0000FF"/>
              </a:solidFill>
            </a:endParaRPr>
          </a:p>
          <a:p>
            <a:pPr algn="ctr"/>
            <a:r>
              <a:rPr lang="en-US" sz="1200" dirty="0" smtClean="0">
                <a:solidFill>
                  <a:srgbClr val="0000FF"/>
                </a:solidFill>
              </a:rPr>
              <a:t> e </a:t>
            </a:r>
            <a:r>
              <a:rPr lang="en-US" sz="1200" dirty="0" err="1" smtClean="0">
                <a:solidFill>
                  <a:srgbClr val="0000FF"/>
                </a:solidFill>
              </a:rPr>
              <a:t>incluir</a:t>
            </a:r>
            <a:r>
              <a:rPr lang="en-US" sz="1200" dirty="0" smtClean="0">
                <a:solidFill>
                  <a:srgbClr val="0000FF"/>
                </a:solidFill>
              </a:rPr>
              <a:t> due diligence,</a:t>
            </a:r>
          </a:p>
          <a:p>
            <a:pPr algn="ctr"/>
            <a:r>
              <a:rPr lang="en-US" sz="1200" dirty="0" err="1" smtClean="0">
                <a:solidFill>
                  <a:srgbClr val="0000FF"/>
                </a:solidFill>
              </a:rPr>
              <a:t>temas</a:t>
            </a:r>
            <a:r>
              <a:rPr lang="en-US" sz="1200" dirty="0" smtClean="0">
                <a:solidFill>
                  <a:srgbClr val="0000FF"/>
                </a:solidFill>
              </a:rPr>
              <a:t> da RS e </a:t>
            </a:r>
            <a:r>
              <a:rPr lang="en-US" sz="1200" dirty="0" err="1" smtClean="0">
                <a:solidFill>
                  <a:srgbClr val="0000FF"/>
                </a:solidFill>
              </a:rPr>
              <a:t>questões</a:t>
            </a:r>
            <a:r>
              <a:rPr lang="en-US" sz="1200" dirty="0" smtClean="0">
                <a:solidFill>
                  <a:srgbClr val="0000FF"/>
                </a:solidFill>
              </a:rPr>
              <a:t> </a:t>
            </a:r>
            <a:r>
              <a:rPr lang="en-US" sz="1200" dirty="0" err="1" smtClean="0">
                <a:solidFill>
                  <a:srgbClr val="0000FF"/>
                </a:solidFill>
              </a:rPr>
              <a:t>relevantes</a:t>
            </a:r>
            <a:endParaRPr lang="en-US" sz="1200" dirty="0">
              <a:solidFill>
                <a:srgbClr val="0000FF"/>
              </a:solidFill>
            </a:endParaRPr>
          </a:p>
        </p:txBody>
      </p:sp>
      <p:cxnSp>
        <p:nvCxnSpPr>
          <p:cNvPr id="10" name="Straight Arrow Connector 9"/>
          <p:cNvCxnSpPr>
            <a:stCxn id="58" idx="1"/>
          </p:cNvCxnSpPr>
          <p:nvPr/>
        </p:nvCxnSpPr>
        <p:spPr>
          <a:xfrm flipH="1">
            <a:off x="6096000" y="1270904"/>
            <a:ext cx="590550" cy="32316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4" name="TextBox 63"/>
          <p:cNvSpPr txBox="1"/>
          <p:nvPr/>
        </p:nvSpPr>
        <p:spPr>
          <a:xfrm>
            <a:off x="4774873" y="2616499"/>
            <a:ext cx="652567" cy="276999"/>
          </a:xfrm>
          <a:prstGeom prst="rect">
            <a:avLst/>
          </a:prstGeom>
          <a:noFill/>
        </p:spPr>
        <p:txBody>
          <a:bodyPr wrap="none" rtlCol="0">
            <a:spAutoFit/>
          </a:bodyPr>
          <a:lstStyle/>
          <a:p>
            <a:pPr algn="ctr"/>
            <a:r>
              <a:rPr lang="en-US" sz="1200" dirty="0" err="1" smtClean="0">
                <a:solidFill>
                  <a:srgbClr val="0000FF"/>
                </a:solidFill>
              </a:rPr>
              <a:t>Manter</a:t>
            </a:r>
            <a:endParaRPr lang="en-US" sz="1200" dirty="0">
              <a:solidFill>
                <a:srgbClr val="0000FF"/>
              </a:solidFill>
            </a:endParaRPr>
          </a:p>
        </p:txBody>
      </p:sp>
      <p:cxnSp>
        <p:nvCxnSpPr>
          <p:cNvPr id="12" name="Straight Arrow Connector 11"/>
          <p:cNvCxnSpPr/>
          <p:nvPr/>
        </p:nvCxnSpPr>
        <p:spPr>
          <a:xfrm flipV="1">
            <a:off x="5353050" y="2489201"/>
            <a:ext cx="733425" cy="18573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9" name="TextBox 68"/>
          <p:cNvSpPr txBox="1"/>
          <p:nvPr/>
        </p:nvSpPr>
        <p:spPr>
          <a:xfrm>
            <a:off x="5284643" y="3309938"/>
            <a:ext cx="1146468" cy="276999"/>
          </a:xfrm>
          <a:prstGeom prst="rect">
            <a:avLst/>
          </a:prstGeom>
          <a:noFill/>
        </p:spPr>
        <p:txBody>
          <a:bodyPr wrap="none" rtlCol="0">
            <a:spAutoFit/>
          </a:bodyPr>
          <a:lstStyle/>
          <a:p>
            <a:pPr algn="ctr"/>
            <a:r>
              <a:rPr lang="en-US" sz="1200" dirty="0" err="1" smtClean="0">
                <a:solidFill>
                  <a:srgbClr val="0000FF"/>
                </a:solidFill>
              </a:rPr>
              <a:t>Retirar</a:t>
            </a:r>
            <a:r>
              <a:rPr lang="en-US" sz="1200" dirty="0" smtClean="0">
                <a:solidFill>
                  <a:srgbClr val="0000FF"/>
                </a:solidFill>
              </a:rPr>
              <a:t> K </a:t>
            </a:r>
            <a:r>
              <a:rPr lang="en-US" sz="1200" dirty="0" err="1" smtClean="0">
                <a:solidFill>
                  <a:srgbClr val="0000FF"/>
                </a:solidFill>
              </a:rPr>
              <a:t>temas</a:t>
            </a:r>
            <a:endParaRPr lang="en-US" sz="1200" dirty="0">
              <a:solidFill>
                <a:srgbClr val="0000FF"/>
              </a:solidFill>
            </a:endParaRPr>
          </a:p>
        </p:txBody>
      </p:sp>
      <p:cxnSp>
        <p:nvCxnSpPr>
          <p:cNvPr id="16" name="Straight Arrow Connector 15"/>
          <p:cNvCxnSpPr/>
          <p:nvPr/>
        </p:nvCxnSpPr>
        <p:spPr>
          <a:xfrm flipV="1">
            <a:off x="6096000" y="3167063"/>
            <a:ext cx="581025" cy="14287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2" name="TextBox 71"/>
          <p:cNvSpPr txBox="1"/>
          <p:nvPr/>
        </p:nvSpPr>
        <p:spPr>
          <a:xfrm>
            <a:off x="5970483" y="3910013"/>
            <a:ext cx="652567" cy="276999"/>
          </a:xfrm>
          <a:prstGeom prst="rect">
            <a:avLst/>
          </a:prstGeom>
          <a:noFill/>
        </p:spPr>
        <p:txBody>
          <a:bodyPr wrap="none" rtlCol="0">
            <a:spAutoFit/>
          </a:bodyPr>
          <a:lstStyle/>
          <a:p>
            <a:pPr algn="ctr"/>
            <a:r>
              <a:rPr lang="en-US" sz="1200" dirty="0" err="1" smtClean="0">
                <a:solidFill>
                  <a:srgbClr val="0000FF"/>
                </a:solidFill>
              </a:rPr>
              <a:t>Manter</a:t>
            </a:r>
            <a:endParaRPr lang="en-US" sz="1200" dirty="0">
              <a:solidFill>
                <a:srgbClr val="0000FF"/>
              </a:solidFill>
            </a:endParaRPr>
          </a:p>
        </p:txBody>
      </p:sp>
      <p:cxnSp>
        <p:nvCxnSpPr>
          <p:cNvPr id="18" name="Straight Arrow Connector 17"/>
          <p:cNvCxnSpPr>
            <a:endCxn id="207886" idx="1"/>
          </p:cNvCxnSpPr>
          <p:nvPr/>
        </p:nvCxnSpPr>
        <p:spPr>
          <a:xfrm flipV="1">
            <a:off x="6677025" y="3976688"/>
            <a:ext cx="390525" cy="952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5" name="TextBox 74"/>
          <p:cNvSpPr txBox="1"/>
          <p:nvPr/>
        </p:nvSpPr>
        <p:spPr>
          <a:xfrm>
            <a:off x="5819775" y="4528364"/>
            <a:ext cx="652567" cy="276999"/>
          </a:xfrm>
          <a:prstGeom prst="rect">
            <a:avLst/>
          </a:prstGeom>
          <a:noFill/>
        </p:spPr>
        <p:txBody>
          <a:bodyPr wrap="none" rtlCol="0">
            <a:spAutoFit/>
          </a:bodyPr>
          <a:lstStyle/>
          <a:p>
            <a:pPr algn="ctr"/>
            <a:r>
              <a:rPr lang="en-US" sz="1200" dirty="0" err="1" smtClean="0">
                <a:solidFill>
                  <a:srgbClr val="0000FF"/>
                </a:solidFill>
              </a:rPr>
              <a:t>Manter</a:t>
            </a:r>
            <a:endParaRPr lang="en-US" sz="1200" dirty="0">
              <a:solidFill>
                <a:srgbClr val="0000FF"/>
              </a:solidFill>
            </a:endParaRPr>
          </a:p>
        </p:txBody>
      </p:sp>
      <p:cxnSp>
        <p:nvCxnSpPr>
          <p:cNvPr id="20" name="Straight Arrow Connector 19"/>
          <p:cNvCxnSpPr>
            <a:endCxn id="207888" idx="1"/>
          </p:cNvCxnSpPr>
          <p:nvPr/>
        </p:nvCxnSpPr>
        <p:spPr>
          <a:xfrm flipV="1">
            <a:off x="6623050" y="4646613"/>
            <a:ext cx="387350" cy="1587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9" name="TextBox 78"/>
          <p:cNvSpPr txBox="1"/>
          <p:nvPr/>
        </p:nvSpPr>
        <p:spPr>
          <a:xfrm>
            <a:off x="6978505" y="6350001"/>
            <a:ext cx="1633781" cy="461665"/>
          </a:xfrm>
          <a:prstGeom prst="rect">
            <a:avLst/>
          </a:prstGeom>
          <a:noFill/>
        </p:spPr>
        <p:txBody>
          <a:bodyPr wrap="none" rtlCol="0">
            <a:spAutoFit/>
          </a:bodyPr>
          <a:lstStyle/>
          <a:p>
            <a:pPr algn="ctr"/>
            <a:r>
              <a:rPr lang="en-US" sz="1200" dirty="0" err="1" smtClean="0">
                <a:solidFill>
                  <a:srgbClr val="0000FF"/>
                </a:solidFill>
              </a:rPr>
              <a:t>Melhorar</a:t>
            </a:r>
            <a:r>
              <a:rPr lang="en-US" sz="1200" dirty="0">
                <a:solidFill>
                  <a:srgbClr val="0000FF"/>
                </a:solidFill>
              </a:rPr>
              <a:t> </a:t>
            </a:r>
            <a:r>
              <a:rPr lang="en-US" sz="1200" dirty="0" err="1" smtClean="0">
                <a:solidFill>
                  <a:srgbClr val="0000FF"/>
                </a:solidFill>
              </a:rPr>
              <a:t>engajamento</a:t>
            </a:r>
            <a:endParaRPr lang="en-US" sz="1200" dirty="0" smtClean="0">
              <a:solidFill>
                <a:srgbClr val="0000FF"/>
              </a:solidFill>
            </a:endParaRPr>
          </a:p>
          <a:p>
            <a:pPr algn="ctr"/>
            <a:r>
              <a:rPr lang="en-US" sz="1200" dirty="0" smtClean="0">
                <a:solidFill>
                  <a:srgbClr val="0000FF"/>
                </a:solidFill>
              </a:rPr>
              <a:t> e </a:t>
            </a:r>
            <a:r>
              <a:rPr lang="en-US" sz="1200" dirty="0" err="1" smtClean="0">
                <a:solidFill>
                  <a:srgbClr val="0000FF"/>
                </a:solidFill>
              </a:rPr>
              <a:t>relato</a:t>
            </a:r>
            <a:endParaRPr lang="en-US" sz="1200" dirty="0">
              <a:solidFill>
                <a:srgbClr val="0000FF"/>
              </a:solidFill>
            </a:endParaRPr>
          </a:p>
        </p:txBody>
      </p:sp>
      <p:sp>
        <p:nvSpPr>
          <p:cNvPr id="83" name="TextBox 82"/>
          <p:cNvSpPr txBox="1"/>
          <p:nvPr/>
        </p:nvSpPr>
        <p:spPr>
          <a:xfrm>
            <a:off x="4454221" y="4916488"/>
            <a:ext cx="1130989" cy="461665"/>
          </a:xfrm>
          <a:prstGeom prst="rect">
            <a:avLst/>
          </a:prstGeom>
          <a:noFill/>
        </p:spPr>
        <p:txBody>
          <a:bodyPr wrap="none" rtlCol="0">
            <a:spAutoFit/>
          </a:bodyPr>
          <a:lstStyle/>
          <a:p>
            <a:pPr algn="ctr"/>
            <a:r>
              <a:rPr lang="en-US" sz="1200" dirty="0" err="1" smtClean="0">
                <a:solidFill>
                  <a:srgbClr val="0000FF"/>
                </a:solidFill>
              </a:rPr>
              <a:t>Incluir</a:t>
            </a:r>
            <a:r>
              <a:rPr lang="en-US" sz="1200" dirty="0" smtClean="0">
                <a:solidFill>
                  <a:srgbClr val="0000FF"/>
                </a:solidFill>
              </a:rPr>
              <a:t> </a:t>
            </a:r>
            <a:r>
              <a:rPr lang="en-US" sz="1200" dirty="0" err="1" smtClean="0">
                <a:solidFill>
                  <a:srgbClr val="0000FF"/>
                </a:solidFill>
              </a:rPr>
              <a:t>temas</a:t>
            </a:r>
            <a:r>
              <a:rPr lang="en-US" sz="1200" dirty="0" smtClean="0">
                <a:solidFill>
                  <a:srgbClr val="0000FF"/>
                </a:solidFill>
              </a:rPr>
              <a:t> e </a:t>
            </a:r>
          </a:p>
          <a:p>
            <a:pPr algn="ctr"/>
            <a:r>
              <a:rPr lang="en-US" sz="1200" dirty="0" err="1" smtClean="0">
                <a:solidFill>
                  <a:srgbClr val="0000FF"/>
                </a:solidFill>
              </a:rPr>
              <a:t>questões</a:t>
            </a:r>
            <a:r>
              <a:rPr lang="en-US" sz="1200" dirty="0" smtClean="0">
                <a:solidFill>
                  <a:srgbClr val="0000FF"/>
                </a:solidFill>
              </a:rPr>
              <a:t> da RS</a:t>
            </a:r>
            <a:endParaRPr lang="en-US" sz="1200" dirty="0">
              <a:solidFill>
                <a:srgbClr val="0000FF"/>
              </a:solidFill>
            </a:endParaRPr>
          </a:p>
        </p:txBody>
      </p:sp>
      <p:cxnSp>
        <p:nvCxnSpPr>
          <p:cNvPr id="26" name="Straight Arrow Connector 25"/>
          <p:cNvCxnSpPr>
            <a:stCxn id="83" idx="2"/>
            <a:endCxn id="207893" idx="0"/>
          </p:cNvCxnSpPr>
          <p:nvPr/>
        </p:nvCxnSpPr>
        <p:spPr>
          <a:xfrm>
            <a:off x="5019716" y="5378153"/>
            <a:ext cx="85684" cy="3797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207891" idx="2"/>
          </p:cNvCxnSpPr>
          <p:nvPr/>
        </p:nvCxnSpPr>
        <p:spPr>
          <a:xfrm flipH="1" flipV="1">
            <a:off x="6429375" y="6262688"/>
            <a:ext cx="458787" cy="24606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8" name="TextBox 87"/>
          <p:cNvSpPr txBox="1"/>
          <p:nvPr/>
        </p:nvSpPr>
        <p:spPr>
          <a:xfrm>
            <a:off x="8081962" y="4989513"/>
            <a:ext cx="1038226" cy="830997"/>
          </a:xfrm>
          <a:prstGeom prst="rect">
            <a:avLst/>
          </a:prstGeom>
          <a:noFill/>
        </p:spPr>
        <p:txBody>
          <a:bodyPr wrap="square" rtlCol="0">
            <a:spAutoFit/>
          </a:bodyPr>
          <a:lstStyle/>
          <a:p>
            <a:pPr algn="ctr"/>
            <a:r>
              <a:rPr lang="en-US" sz="1200" dirty="0" err="1" smtClean="0">
                <a:solidFill>
                  <a:srgbClr val="0000FF"/>
                </a:solidFill>
              </a:rPr>
              <a:t>Incluir</a:t>
            </a:r>
            <a:r>
              <a:rPr lang="en-US" sz="1200" dirty="0" smtClean="0">
                <a:solidFill>
                  <a:srgbClr val="0000FF"/>
                </a:solidFill>
              </a:rPr>
              <a:t> </a:t>
            </a:r>
            <a:r>
              <a:rPr lang="en-US" sz="1200" dirty="0" err="1" smtClean="0">
                <a:solidFill>
                  <a:srgbClr val="0000FF"/>
                </a:solidFill>
              </a:rPr>
              <a:t>temas</a:t>
            </a:r>
            <a:r>
              <a:rPr lang="en-US" sz="1200" dirty="0" smtClean="0">
                <a:solidFill>
                  <a:srgbClr val="0000FF"/>
                </a:solidFill>
              </a:rPr>
              <a:t> e </a:t>
            </a:r>
          </a:p>
          <a:p>
            <a:pPr algn="ctr"/>
            <a:r>
              <a:rPr lang="en-US" sz="1200" dirty="0" err="1" smtClean="0">
                <a:solidFill>
                  <a:srgbClr val="0000FF"/>
                </a:solidFill>
              </a:rPr>
              <a:t>questões</a:t>
            </a:r>
            <a:r>
              <a:rPr lang="en-US" sz="1200" dirty="0" smtClean="0">
                <a:solidFill>
                  <a:srgbClr val="0000FF"/>
                </a:solidFill>
              </a:rPr>
              <a:t> da RS</a:t>
            </a:r>
            <a:endParaRPr lang="en-US" sz="1200" dirty="0">
              <a:solidFill>
                <a:srgbClr val="0000FF"/>
              </a:solidFill>
            </a:endParaRPr>
          </a:p>
        </p:txBody>
      </p:sp>
      <p:cxnSp>
        <p:nvCxnSpPr>
          <p:cNvPr id="30" name="Straight Arrow Connector 29"/>
          <p:cNvCxnSpPr>
            <a:endCxn id="207889" idx="3"/>
          </p:cNvCxnSpPr>
          <p:nvPr/>
        </p:nvCxnSpPr>
        <p:spPr>
          <a:xfrm flipH="1">
            <a:off x="7820025" y="5157788"/>
            <a:ext cx="242887" cy="152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1" name="TextBox 90"/>
          <p:cNvSpPr txBox="1"/>
          <p:nvPr/>
        </p:nvSpPr>
        <p:spPr>
          <a:xfrm>
            <a:off x="3162300" y="4691327"/>
            <a:ext cx="652567" cy="276999"/>
          </a:xfrm>
          <a:prstGeom prst="rect">
            <a:avLst/>
          </a:prstGeom>
          <a:noFill/>
        </p:spPr>
        <p:txBody>
          <a:bodyPr wrap="none" rtlCol="0">
            <a:spAutoFit/>
          </a:bodyPr>
          <a:lstStyle/>
          <a:p>
            <a:pPr algn="ctr"/>
            <a:r>
              <a:rPr lang="en-US" sz="1200" dirty="0" err="1" smtClean="0">
                <a:solidFill>
                  <a:srgbClr val="0000FF"/>
                </a:solidFill>
              </a:rPr>
              <a:t>Manter</a:t>
            </a:r>
            <a:endParaRPr lang="en-US" sz="1200" dirty="0">
              <a:solidFill>
                <a:srgbClr val="0000FF"/>
              </a:solidFill>
            </a:endParaRPr>
          </a:p>
        </p:txBody>
      </p:sp>
      <p:cxnSp>
        <p:nvCxnSpPr>
          <p:cNvPr id="207872" name="Straight Arrow Connector 207871"/>
          <p:cNvCxnSpPr>
            <a:stCxn id="91" idx="1"/>
          </p:cNvCxnSpPr>
          <p:nvPr/>
        </p:nvCxnSpPr>
        <p:spPr>
          <a:xfrm flipH="1">
            <a:off x="2466975" y="4829827"/>
            <a:ext cx="695325" cy="8666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7874" name="Straight Arrow Connector 207873"/>
          <p:cNvCxnSpPr/>
          <p:nvPr/>
        </p:nvCxnSpPr>
        <p:spPr>
          <a:xfrm flipH="1">
            <a:off x="2940050" y="5033963"/>
            <a:ext cx="288925" cy="3746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7926" name="Straight Arrow Connector 207925"/>
          <p:cNvCxnSpPr/>
          <p:nvPr/>
        </p:nvCxnSpPr>
        <p:spPr>
          <a:xfrm>
            <a:off x="3665713" y="5033963"/>
            <a:ext cx="0" cy="7239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9" name="TextBox 98"/>
          <p:cNvSpPr txBox="1"/>
          <p:nvPr/>
        </p:nvSpPr>
        <p:spPr>
          <a:xfrm>
            <a:off x="2592342" y="4100513"/>
            <a:ext cx="1723549" cy="461665"/>
          </a:xfrm>
          <a:prstGeom prst="rect">
            <a:avLst/>
          </a:prstGeom>
          <a:noFill/>
        </p:spPr>
        <p:txBody>
          <a:bodyPr wrap="none" rtlCol="0">
            <a:spAutoFit/>
          </a:bodyPr>
          <a:lstStyle/>
          <a:p>
            <a:pPr algn="ctr"/>
            <a:r>
              <a:rPr lang="en-US" sz="1200" dirty="0" err="1" smtClean="0">
                <a:solidFill>
                  <a:srgbClr val="0000FF"/>
                </a:solidFill>
              </a:rPr>
              <a:t>Melhorar</a:t>
            </a:r>
            <a:r>
              <a:rPr lang="en-US" sz="1200" dirty="0" smtClean="0">
                <a:solidFill>
                  <a:srgbClr val="0000FF"/>
                </a:solidFill>
              </a:rPr>
              <a:t> com a </a:t>
            </a:r>
            <a:r>
              <a:rPr lang="en-US" sz="1200" dirty="0" err="1" smtClean="0">
                <a:solidFill>
                  <a:srgbClr val="0000FF"/>
                </a:solidFill>
              </a:rPr>
              <a:t>cláusula</a:t>
            </a:r>
            <a:r>
              <a:rPr lang="en-US" sz="1200" dirty="0" smtClean="0">
                <a:solidFill>
                  <a:srgbClr val="0000FF"/>
                </a:solidFill>
              </a:rPr>
              <a:t> </a:t>
            </a:r>
          </a:p>
          <a:p>
            <a:pPr algn="ctr"/>
            <a:r>
              <a:rPr lang="en-US" sz="1200" dirty="0" smtClean="0">
                <a:solidFill>
                  <a:srgbClr val="0000FF"/>
                </a:solidFill>
              </a:rPr>
              <a:t>7.7 da ISO26000</a:t>
            </a:r>
            <a:endParaRPr lang="en-US" sz="1200" dirty="0">
              <a:solidFill>
                <a:srgbClr val="0000FF"/>
              </a:solidFill>
            </a:endParaRPr>
          </a:p>
        </p:txBody>
      </p:sp>
      <p:cxnSp>
        <p:nvCxnSpPr>
          <p:cNvPr id="207935" name="Straight Arrow Connector 207934"/>
          <p:cNvCxnSpPr>
            <a:stCxn id="99" idx="1"/>
            <a:endCxn id="207901" idx="3"/>
          </p:cNvCxnSpPr>
          <p:nvPr/>
        </p:nvCxnSpPr>
        <p:spPr>
          <a:xfrm flipH="1">
            <a:off x="2085975" y="4331346"/>
            <a:ext cx="506367" cy="3586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9" name="TextBox 108"/>
          <p:cNvSpPr txBox="1"/>
          <p:nvPr/>
        </p:nvSpPr>
        <p:spPr>
          <a:xfrm>
            <a:off x="2509733" y="3076188"/>
            <a:ext cx="652567" cy="276999"/>
          </a:xfrm>
          <a:prstGeom prst="rect">
            <a:avLst/>
          </a:prstGeom>
          <a:noFill/>
        </p:spPr>
        <p:txBody>
          <a:bodyPr wrap="none" rtlCol="0">
            <a:spAutoFit/>
          </a:bodyPr>
          <a:lstStyle/>
          <a:p>
            <a:pPr algn="ctr"/>
            <a:r>
              <a:rPr lang="en-US" sz="1200" dirty="0" err="1" smtClean="0">
                <a:solidFill>
                  <a:srgbClr val="0000FF"/>
                </a:solidFill>
              </a:rPr>
              <a:t>Manter</a:t>
            </a:r>
            <a:endParaRPr lang="en-US" sz="1200" dirty="0">
              <a:solidFill>
                <a:srgbClr val="0000FF"/>
              </a:solidFill>
            </a:endParaRPr>
          </a:p>
        </p:txBody>
      </p:sp>
      <p:cxnSp>
        <p:nvCxnSpPr>
          <p:cNvPr id="34" name="Straight Arrow Connector 33"/>
          <p:cNvCxnSpPr/>
          <p:nvPr/>
        </p:nvCxnSpPr>
        <p:spPr>
          <a:xfrm flipV="1">
            <a:off x="2630814" y="1890713"/>
            <a:ext cx="0" cy="100647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p:nvPr/>
        </p:nvCxnSpPr>
        <p:spPr>
          <a:xfrm flipH="1" flipV="1">
            <a:off x="2171700" y="2489201"/>
            <a:ext cx="295275" cy="46166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endCxn id="207906" idx="3"/>
          </p:cNvCxnSpPr>
          <p:nvPr/>
        </p:nvCxnSpPr>
        <p:spPr>
          <a:xfrm flipH="1" flipV="1">
            <a:off x="1911350" y="2944813"/>
            <a:ext cx="555625" cy="2222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flipH="1">
            <a:off x="2085975" y="3353187"/>
            <a:ext cx="381000" cy="3123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8" name="TextBox 117"/>
          <p:cNvSpPr txBox="1"/>
          <p:nvPr/>
        </p:nvSpPr>
        <p:spPr>
          <a:xfrm>
            <a:off x="-49962" y="3860330"/>
            <a:ext cx="1038226" cy="646331"/>
          </a:xfrm>
          <a:prstGeom prst="rect">
            <a:avLst/>
          </a:prstGeom>
          <a:noFill/>
        </p:spPr>
        <p:txBody>
          <a:bodyPr wrap="square" rtlCol="0">
            <a:spAutoFit/>
          </a:bodyPr>
          <a:lstStyle/>
          <a:p>
            <a:pPr algn="ctr"/>
            <a:r>
              <a:rPr lang="en-US" sz="1200" dirty="0" err="1" smtClean="0">
                <a:solidFill>
                  <a:srgbClr val="0000FF"/>
                </a:solidFill>
              </a:rPr>
              <a:t>Incluir</a:t>
            </a:r>
            <a:r>
              <a:rPr lang="en-US" sz="1200" dirty="0" smtClean="0">
                <a:solidFill>
                  <a:srgbClr val="0000FF"/>
                </a:solidFill>
              </a:rPr>
              <a:t> </a:t>
            </a:r>
            <a:r>
              <a:rPr lang="en-US" sz="1200" dirty="0" err="1" smtClean="0">
                <a:solidFill>
                  <a:srgbClr val="0000FF"/>
                </a:solidFill>
              </a:rPr>
              <a:t>desavenças</a:t>
            </a:r>
            <a:r>
              <a:rPr lang="en-US" sz="1200" dirty="0" smtClean="0">
                <a:solidFill>
                  <a:srgbClr val="0000FF"/>
                </a:solidFill>
              </a:rPr>
              <a:t> e </a:t>
            </a:r>
            <a:r>
              <a:rPr lang="en-US" sz="1200" dirty="0" err="1" smtClean="0">
                <a:solidFill>
                  <a:srgbClr val="0000FF"/>
                </a:solidFill>
              </a:rPr>
              <a:t>queixas</a:t>
            </a:r>
            <a:endParaRPr lang="en-US" sz="1200" dirty="0">
              <a:solidFill>
                <a:srgbClr val="0000FF"/>
              </a:solidFill>
            </a:endParaRPr>
          </a:p>
        </p:txBody>
      </p:sp>
      <p:cxnSp>
        <p:nvCxnSpPr>
          <p:cNvPr id="42" name="Straight Arrow Connector 41"/>
          <p:cNvCxnSpPr>
            <a:stCxn id="118" idx="0"/>
          </p:cNvCxnSpPr>
          <p:nvPr/>
        </p:nvCxnSpPr>
        <p:spPr>
          <a:xfrm flipV="1">
            <a:off x="469151" y="3167063"/>
            <a:ext cx="216649" cy="69326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47994393"/>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blinds(horizontal)">
                                      <p:cBhvr>
                                        <p:cTn id="17" dur="500"/>
                                        <p:tgtEl>
                                          <p:spTgt spid="58"/>
                                        </p:tgtEl>
                                      </p:cBhvr>
                                    </p:animEffect>
                                  </p:childTnLst>
                                </p:cTn>
                              </p:par>
                              <p:par>
                                <p:cTn id="18" presetID="3" presetClass="entr" presetSubtype="1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linds(horizontal)">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64"/>
                                        </p:tgtEl>
                                        <p:attrNameLst>
                                          <p:attrName>style.visibility</p:attrName>
                                        </p:attrNameLst>
                                      </p:cBhvr>
                                      <p:to>
                                        <p:strVal val="visible"/>
                                      </p:to>
                                    </p:set>
                                    <p:animEffect transition="in" filter="blinds(horizontal)">
                                      <p:cBhvr>
                                        <p:cTn id="25" dur="500"/>
                                        <p:tgtEl>
                                          <p:spTgt spid="64"/>
                                        </p:tgtEl>
                                      </p:cBhvr>
                                    </p:animEffect>
                                  </p:childTnLst>
                                </p:cTn>
                              </p:par>
                              <p:par>
                                <p:cTn id="26" presetID="3" presetClass="entr" presetSubtype="10" fill="hold"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linds(horizontal)">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9"/>
                                        </p:tgtEl>
                                        <p:attrNameLst>
                                          <p:attrName>style.visibility</p:attrName>
                                        </p:attrNameLst>
                                      </p:cBhvr>
                                      <p:to>
                                        <p:strVal val="visible"/>
                                      </p:to>
                                    </p:set>
                                    <p:animEffect transition="in" filter="blinds(horizontal)">
                                      <p:cBhvr>
                                        <p:cTn id="33" dur="500"/>
                                        <p:tgtEl>
                                          <p:spTgt spid="69"/>
                                        </p:tgtEl>
                                      </p:cBhvr>
                                    </p:animEffect>
                                  </p:childTnLst>
                                </p:cTn>
                              </p:par>
                              <p:par>
                                <p:cTn id="34" presetID="3" presetClass="entr" presetSubtype="10" fill="hold" nodeType="with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blinds(horizontal)">
                                      <p:cBhvr>
                                        <p:cTn id="36" dur="500"/>
                                        <p:tgtEl>
                                          <p:spTgt spid="16"/>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72"/>
                                        </p:tgtEl>
                                        <p:attrNameLst>
                                          <p:attrName>style.visibility</p:attrName>
                                        </p:attrNameLst>
                                      </p:cBhvr>
                                      <p:to>
                                        <p:strVal val="visible"/>
                                      </p:to>
                                    </p:set>
                                    <p:animEffect transition="in" filter="blinds(horizontal)">
                                      <p:cBhvr>
                                        <p:cTn id="41" dur="500"/>
                                        <p:tgtEl>
                                          <p:spTgt spid="72"/>
                                        </p:tgtEl>
                                      </p:cBhvr>
                                    </p:animEffect>
                                  </p:childTnLst>
                                </p:cTn>
                              </p:par>
                              <p:par>
                                <p:cTn id="42" presetID="3" presetClass="entr" presetSubtype="10" fill="hold" nodeType="with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blinds(horizontal)">
                                      <p:cBhvr>
                                        <p:cTn id="44" dur="500"/>
                                        <p:tgtEl>
                                          <p:spTgt spid="18"/>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75"/>
                                        </p:tgtEl>
                                        <p:attrNameLst>
                                          <p:attrName>style.visibility</p:attrName>
                                        </p:attrNameLst>
                                      </p:cBhvr>
                                      <p:to>
                                        <p:strVal val="visible"/>
                                      </p:to>
                                    </p:set>
                                    <p:animEffect transition="in" filter="blinds(horizontal)">
                                      <p:cBhvr>
                                        <p:cTn id="49" dur="500"/>
                                        <p:tgtEl>
                                          <p:spTgt spid="75"/>
                                        </p:tgtEl>
                                      </p:cBhvr>
                                    </p:animEffect>
                                  </p:childTnLst>
                                </p:cTn>
                              </p:par>
                              <p:par>
                                <p:cTn id="50" presetID="3" presetClass="entr" presetSubtype="10" fill="hold" nodeType="with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blinds(horizontal)">
                                      <p:cBhvr>
                                        <p:cTn id="52" dur="500"/>
                                        <p:tgtEl>
                                          <p:spTgt spid="20"/>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88"/>
                                        </p:tgtEl>
                                        <p:attrNameLst>
                                          <p:attrName>style.visibility</p:attrName>
                                        </p:attrNameLst>
                                      </p:cBhvr>
                                      <p:to>
                                        <p:strVal val="visible"/>
                                      </p:to>
                                    </p:set>
                                    <p:animEffect transition="in" filter="blinds(horizontal)">
                                      <p:cBhvr>
                                        <p:cTn id="55" dur="500"/>
                                        <p:tgtEl>
                                          <p:spTgt spid="88"/>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79"/>
                                        </p:tgtEl>
                                        <p:attrNameLst>
                                          <p:attrName>style.visibility</p:attrName>
                                        </p:attrNameLst>
                                      </p:cBhvr>
                                      <p:to>
                                        <p:strVal val="visible"/>
                                      </p:to>
                                    </p:set>
                                    <p:animEffect transition="in" filter="blinds(horizontal)">
                                      <p:cBhvr>
                                        <p:cTn id="60" dur="500"/>
                                        <p:tgtEl>
                                          <p:spTgt spid="79"/>
                                        </p:tgtEl>
                                      </p:cBhvr>
                                    </p:animEffect>
                                  </p:childTnLst>
                                </p:cTn>
                              </p:par>
                              <p:par>
                                <p:cTn id="61" presetID="3" presetClass="entr" presetSubtype="10" fill="hold" nodeType="with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blinds(horizontal)">
                                      <p:cBhvr>
                                        <p:cTn id="63" dur="500"/>
                                        <p:tgtEl>
                                          <p:spTgt spid="28"/>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83"/>
                                        </p:tgtEl>
                                        <p:attrNameLst>
                                          <p:attrName>style.visibility</p:attrName>
                                        </p:attrNameLst>
                                      </p:cBhvr>
                                      <p:to>
                                        <p:strVal val="visible"/>
                                      </p:to>
                                    </p:set>
                                    <p:animEffect transition="in" filter="blinds(horizontal)">
                                      <p:cBhvr>
                                        <p:cTn id="68" dur="500"/>
                                        <p:tgtEl>
                                          <p:spTgt spid="83"/>
                                        </p:tgtEl>
                                      </p:cBhvr>
                                    </p:animEffect>
                                  </p:childTnLst>
                                </p:cTn>
                              </p:par>
                              <p:par>
                                <p:cTn id="69" presetID="3" presetClass="entr" presetSubtype="10" fill="hold" nodeType="withEffect">
                                  <p:stCondLst>
                                    <p:cond delay="0"/>
                                  </p:stCondLst>
                                  <p:childTnLst>
                                    <p:set>
                                      <p:cBhvr>
                                        <p:cTn id="70" dur="1" fill="hold">
                                          <p:stCondLst>
                                            <p:cond delay="0"/>
                                          </p:stCondLst>
                                        </p:cTn>
                                        <p:tgtEl>
                                          <p:spTgt spid="26"/>
                                        </p:tgtEl>
                                        <p:attrNameLst>
                                          <p:attrName>style.visibility</p:attrName>
                                        </p:attrNameLst>
                                      </p:cBhvr>
                                      <p:to>
                                        <p:strVal val="visible"/>
                                      </p:to>
                                    </p:set>
                                    <p:animEffect transition="in" filter="blinds(horizontal)">
                                      <p:cBhvr>
                                        <p:cTn id="71" dur="500"/>
                                        <p:tgtEl>
                                          <p:spTgt spid="26"/>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91"/>
                                        </p:tgtEl>
                                        <p:attrNameLst>
                                          <p:attrName>style.visibility</p:attrName>
                                        </p:attrNameLst>
                                      </p:cBhvr>
                                      <p:to>
                                        <p:strVal val="visible"/>
                                      </p:to>
                                    </p:set>
                                    <p:animEffect transition="in" filter="blinds(horizontal)">
                                      <p:cBhvr>
                                        <p:cTn id="76" dur="500"/>
                                        <p:tgtEl>
                                          <p:spTgt spid="91"/>
                                        </p:tgtEl>
                                      </p:cBhvr>
                                    </p:animEffect>
                                  </p:childTnLst>
                                </p:cTn>
                              </p:par>
                              <p:par>
                                <p:cTn id="77" presetID="3" presetClass="entr" presetSubtype="10" fill="hold" nodeType="withEffect">
                                  <p:stCondLst>
                                    <p:cond delay="0"/>
                                  </p:stCondLst>
                                  <p:childTnLst>
                                    <p:set>
                                      <p:cBhvr>
                                        <p:cTn id="78" dur="1" fill="hold">
                                          <p:stCondLst>
                                            <p:cond delay="0"/>
                                          </p:stCondLst>
                                        </p:cTn>
                                        <p:tgtEl>
                                          <p:spTgt spid="207926"/>
                                        </p:tgtEl>
                                        <p:attrNameLst>
                                          <p:attrName>style.visibility</p:attrName>
                                        </p:attrNameLst>
                                      </p:cBhvr>
                                      <p:to>
                                        <p:strVal val="visible"/>
                                      </p:to>
                                    </p:set>
                                    <p:animEffect transition="in" filter="blinds(horizontal)">
                                      <p:cBhvr>
                                        <p:cTn id="79" dur="500"/>
                                        <p:tgtEl>
                                          <p:spTgt spid="207926"/>
                                        </p:tgtEl>
                                      </p:cBhvr>
                                    </p:animEffect>
                                  </p:childTnLst>
                                </p:cTn>
                              </p:par>
                              <p:par>
                                <p:cTn id="80" presetID="3" presetClass="entr" presetSubtype="10" fill="hold" nodeType="withEffect">
                                  <p:stCondLst>
                                    <p:cond delay="0"/>
                                  </p:stCondLst>
                                  <p:childTnLst>
                                    <p:set>
                                      <p:cBhvr>
                                        <p:cTn id="81" dur="1" fill="hold">
                                          <p:stCondLst>
                                            <p:cond delay="0"/>
                                          </p:stCondLst>
                                        </p:cTn>
                                        <p:tgtEl>
                                          <p:spTgt spid="207874"/>
                                        </p:tgtEl>
                                        <p:attrNameLst>
                                          <p:attrName>style.visibility</p:attrName>
                                        </p:attrNameLst>
                                      </p:cBhvr>
                                      <p:to>
                                        <p:strVal val="visible"/>
                                      </p:to>
                                    </p:set>
                                    <p:animEffect transition="in" filter="blinds(horizontal)">
                                      <p:cBhvr>
                                        <p:cTn id="82" dur="500"/>
                                        <p:tgtEl>
                                          <p:spTgt spid="207874"/>
                                        </p:tgtEl>
                                      </p:cBhvr>
                                    </p:animEffect>
                                  </p:childTnLst>
                                </p:cTn>
                              </p:par>
                              <p:par>
                                <p:cTn id="83" presetID="3" presetClass="entr" presetSubtype="10" fill="hold" nodeType="withEffect">
                                  <p:stCondLst>
                                    <p:cond delay="0"/>
                                  </p:stCondLst>
                                  <p:childTnLst>
                                    <p:set>
                                      <p:cBhvr>
                                        <p:cTn id="84" dur="1" fill="hold">
                                          <p:stCondLst>
                                            <p:cond delay="0"/>
                                          </p:stCondLst>
                                        </p:cTn>
                                        <p:tgtEl>
                                          <p:spTgt spid="207872"/>
                                        </p:tgtEl>
                                        <p:attrNameLst>
                                          <p:attrName>style.visibility</p:attrName>
                                        </p:attrNameLst>
                                      </p:cBhvr>
                                      <p:to>
                                        <p:strVal val="visible"/>
                                      </p:to>
                                    </p:set>
                                    <p:animEffect transition="in" filter="blinds(horizontal)">
                                      <p:cBhvr>
                                        <p:cTn id="85" dur="500"/>
                                        <p:tgtEl>
                                          <p:spTgt spid="207872"/>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99"/>
                                        </p:tgtEl>
                                        <p:attrNameLst>
                                          <p:attrName>style.visibility</p:attrName>
                                        </p:attrNameLst>
                                      </p:cBhvr>
                                      <p:to>
                                        <p:strVal val="visible"/>
                                      </p:to>
                                    </p:set>
                                    <p:animEffect transition="in" filter="blinds(horizontal)">
                                      <p:cBhvr>
                                        <p:cTn id="90" dur="500"/>
                                        <p:tgtEl>
                                          <p:spTgt spid="99"/>
                                        </p:tgtEl>
                                      </p:cBhvr>
                                    </p:animEffect>
                                  </p:childTnLst>
                                </p:cTn>
                              </p:par>
                              <p:par>
                                <p:cTn id="91" presetID="3" presetClass="entr" presetSubtype="10" fill="hold" nodeType="withEffect">
                                  <p:stCondLst>
                                    <p:cond delay="0"/>
                                  </p:stCondLst>
                                  <p:childTnLst>
                                    <p:set>
                                      <p:cBhvr>
                                        <p:cTn id="92" dur="1" fill="hold">
                                          <p:stCondLst>
                                            <p:cond delay="0"/>
                                          </p:stCondLst>
                                        </p:cTn>
                                        <p:tgtEl>
                                          <p:spTgt spid="207935"/>
                                        </p:tgtEl>
                                        <p:attrNameLst>
                                          <p:attrName>style.visibility</p:attrName>
                                        </p:attrNameLst>
                                      </p:cBhvr>
                                      <p:to>
                                        <p:strVal val="visible"/>
                                      </p:to>
                                    </p:set>
                                    <p:animEffect transition="in" filter="blinds(horizontal)">
                                      <p:cBhvr>
                                        <p:cTn id="93" dur="500"/>
                                        <p:tgtEl>
                                          <p:spTgt spid="207935"/>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109"/>
                                        </p:tgtEl>
                                        <p:attrNameLst>
                                          <p:attrName>style.visibility</p:attrName>
                                        </p:attrNameLst>
                                      </p:cBhvr>
                                      <p:to>
                                        <p:strVal val="visible"/>
                                      </p:to>
                                    </p:set>
                                    <p:animEffect transition="in" filter="blinds(horizontal)">
                                      <p:cBhvr>
                                        <p:cTn id="98" dur="500"/>
                                        <p:tgtEl>
                                          <p:spTgt spid="109"/>
                                        </p:tgtEl>
                                      </p:cBhvr>
                                    </p:animEffect>
                                  </p:childTnLst>
                                </p:cTn>
                              </p:par>
                              <p:par>
                                <p:cTn id="99" presetID="3" presetClass="entr" presetSubtype="10" fill="hold" nodeType="withEffect">
                                  <p:stCondLst>
                                    <p:cond delay="0"/>
                                  </p:stCondLst>
                                  <p:childTnLst>
                                    <p:set>
                                      <p:cBhvr>
                                        <p:cTn id="100" dur="1" fill="hold">
                                          <p:stCondLst>
                                            <p:cond delay="0"/>
                                          </p:stCondLst>
                                        </p:cTn>
                                        <p:tgtEl>
                                          <p:spTgt spid="40"/>
                                        </p:tgtEl>
                                        <p:attrNameLst>
                                          <p:attrName>style.visibility</p:attrName>
                                        </p:attrNameLst>
                                      </p:cBhvr>
                                      <p:to>
                                        <p:strVal val="visible"/>
                                      </p:to>
                                    </p:set>
                                    <p:animEffect transition="in" filter="blinds(horizontal)">
                                      <p:cBhvr>
                                        <p:cTn id="101" dur="500"/>
                                        <p:tgtEl>
                                          <p:spTgt spid="40"/>
                                        </p:tgtEl>
                                      </p:cBhvr>
                                    </p:animEffect>
                                  </p:childTnLst>
                                </p:cTn>
                              </p:par>
                              <p:par>
                                <p:cTn id="102" presetID="3" presetClass="entr" presetSubtype="10" fill="hold" nodeType="withEffect">
                                  <p:stCondLst>
                                    <p:cond delay="0"/>
                                  </p:stCondLst>
                                  <p:childTnLst>
                                    <p:set>
                                      <p:cBhvr>
                                        <p:cTn id="103" dur="1" fill="hold">
                                          <p:stCondLst>
                                            <p:cond delay="0"/>
                                          </p:stCondLst>
                                        </p:cTn>
                                        <p:tgtEl>
                                          <p:spTgt spid="38"/>
                                        </p:tgtEl>
                                        <p:attrNameLst>
                                          <p:attrName>style.visibility</p:attrName>
                                        </p:attrNameLst>
                                      </p:cBhvr>
                                      <p:to>
                                        <p:strVal val="visible"/>
                                      </p:to>
                                    </p:set>
                                    <p:animEffect transition="in" filter="blinds(horizontal)">
                                      <p:cBhvr>
                                        <p:cTn id="104" dur="500"/>
                                        <p:tgtEl>
                                          <p:spTgt spid="38"/>
                                        </p:tgtEl>
                                      </p:cBhvr>
                                    </p:animEffect>
                                  </p:childTnLst>
                                </p:cTn>
                              </p:par>
                              <p:par>
                                <p:cTn id="105" presetID="3" presetClass="entr" presetSubtype="10" fill="hold" nodeType="withEffect">
                                  <p:stCondLst>
                                    <p:cond delay="0"/>
                                  </p:stCondLst>
                                  <p:childTnLst>
                                    <p:set>
                                      <p:cBhvr>
                                        <p:cTn id="106" dur="1" fill="hold">
                                          <p:stCondLst>
                                            <p:cond delay="0"/>
                                          </p:stCondLst>
                                        </p:cTn>
                                        <p:tgtEl>
                                          <p:spTgt spid="36"/>
                                        </p:tgtEl>
                                        <p:attrNameLst>
                                          <p:attrName>style.visibility</p:attrName>
                                        </p:attrNameLst>
                                      </p:cBhvr>
                                      <p:to>
                                        <p:strVal val="visible"/>
                                      </p:to>
                                    </p:set>
                                    <p:animEffect transition="in" filter="blinds(horizontal)">
                                      <p:cBhvr>
                                        <p:cTn id="107" dur="500"/>
                                        <p:tgtEl>
                                          <p:spTgt spid="36"/>
                                        </p:tgtEl>
                                      </p:cBhvr>
                                    </p:animEffect>
                                  </p:childTnLst>
                                </p:cTn>
                              </p:par>
                              <p:par>
                                <p:cTn id="108" presetID="3" presetClass="entr" presetSubtype="10" fill="hold" nodeType="withEffect">
                                  <p:stCondLst>
                                    <p:cond delay="0"/>
                                  </p:stCondLst>
                                  <p:childTnLst>
                                    <p:set>
                                      <p:cBhvr>
                                        <p:cTn id="109" dur="1" fill="hold">
                                          <p:stCondLst>
                                            <p:cond delay="0"/>
                                          </p:stCondLst>
                                        </p:cTn>
                                        <p:tgtEl>
                                          <p:spTgt spid="34"/>
                                        </p:tgtEl>
                                        <p:attrNameLst>
                                          <p:attrName>style.visibility</p:attrName>
                                        </p:attrNameLst>
                                      </p:cBhvr>
                                      <p:to>
                                        <p:strVal val="visible"/>
                                      </p:to>
                                    </p:set>
                                    <p:animEffect transition="in" filter="blinds(horizontal)">
                                      <p:cBhvr>
                                        <p:cTn id="110" dur="500"/>
                                        <p:tgtEl>
                                          <p:spTgt spid="34"/>
                                        </p:tgtEl>
                                      </p:cBhvr>
                                    </p:animEffect>
                                  </p:childTnLst>
                                </p:cTn>
                              </p:par>
                            </p:childTnLst>
                          </p:cTn>
                        </p:par>
                      </p:childTnLst>
                    </p:cTn>
                  </p:par>
                  <p:par>
                    <p:cTn id="111" fill="hold">
                      <p:stCondLst>
                        <p:cond delay="indefinite"/>
                      </p:stCondLst>
                      <p:childTnLst>
                        <p:par>
                          <p:cTn id="112" fill="hold">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118"/>
                                        </p:tgtEl>
                                        <p:attrNameLst>
                                          <p:attrName>style.visibility</p:attrName>
                                        </p:attrNameLst>
                                      </p:cBhvr>
                                      <p:to>
                                        <p:strVal val="visible"/>
                                      </p:to>
                                    </p:set>
                                    <p:animEffect transition="in" filter="blinds(horizontal)">
                                      <p:cBhvr>
                                        <p:cTn id="115" dur="500"/>
                                        <p:tgtEl>
                                          <p:spTgt spid="118"/>
                                        </p:tgtEl>
                                      </p:cBhvr>
                                    </p:animEffect>
                                  </p:childTnLst>
                                </p:cTn>
                              </p:par>
                              <p:par>
                                <p:cTn id="116" presetID="3" presetClass="entr" presetSubtype="10" fill="hold" nodeType="withEffect">
                                  <p:stCondLst>
                                    <p:cond delay="0"/>
                                  </p:stCondLst>
                                  <p:childTnLst>
                                    <p:set>
                                      <p:cBhvr>
                                        <p:cTn id="117" dur="1" fill="hold">
                                          <p:stCondLst>
                                            <p:cond delay="0"/>
                                          </p:stCondLst>
                                        </p:cTn>
                                        <p:tgtEl>
                                          <p:spTgt spid="42"/>
                                        </p:tgtEl>
                                        <p:attrNameLst>
                                          <p:attrName>style.visibility</p:attrName>
                                        </p:attrNameLst>
                                      </p:cBhvr>
                                      <p:to>
                                        <p:strVal val="visible"/>
                                      </p:to>
                                    </p:set>
                                    <p:animEffect transition="in" filter="blinds(horizontal)">
                                      <p:cBhvr>
                                        <p:cTn id="118"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8" grpId="0"/>
      <p:bldP spid="64" grpId="0"/>
      <p:bldP spid="69" grpId="0"/>
      <p:bldP spid="72" grpId="0"/>
      <p:bldP spid="75" grpId="0"/>
      <p:bldP spid="79" grpId="0"/>
      <p:bldP spid="83" grpId="0"/>
      <p:bldP spid="88" grpId="0"/>
      <p:bldP spid="91" grpId="0"/>
      <p:bldP spid="99" grpId="0"/>
      <p:bldP spid="109" grpId="0"/>
      <p:bldP spid="1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1007823" y="1303867"/>
          <a:ext cx="7018578"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Up Arrow Callout 7"/>
          <p:cNvSpPr/>
          <p:nvPr/>
        </p:nvSpPr>
        <p:spPr>
          <a:xfrm>
            <a:off x="812801" y="6024781"/>
            <a:ext cx="7383113" cy="782419"/>
          </a:xfrm>
          <a:prstGeom prst="upArrowCallout">
            <a:avLst/>
          </a:prstGeom>
          <a:solidFill>
            <a:schemeClr val="accent2"/>
          </a:solidFill>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1400" dirty="0" err="1"/>
              <a:t>Anexos</a:t>
            </a:r>
            <a:r>
              <a:rPr lang="en-US" sz="1400" dirty="0"/>
              <a:t>: </a:t>
            </a:r>
            <a:r>
              <a:rPr lang="en-US" sz="1400" dirty="0" err="1"/>
              <a:t>Bibliografia</a:t>
            </a:r>
            <a:r>
              <a:rPr lang="en-US" sz="1400" dirty="0"/>
              <a:t>, </a:t>
            </a:r>
            <a:r>
              <a:rPr lang="en-US" sz="1400" dirty="0" err="1"/>
              <a:t>Identificação</a:t>
            </a:r>
            <a:r>
              <a:rPr lang="en-US" sz="1400" dirty="0"/>
              <a:t> das </a:t>
            </a:r>
            <a:r>
              <a:rPr lang="en-US" sz="1400" dirty="0" err="1"/>
              <a:t>partes</a:t>
            </a:r>
            <a:r>
              <a:rPr lang="en-US" sz="1400" dirty="0"/>
              <a:t> </a:t>
            </a:r>
            <a:r>
              <a:rPr lang="en-US" sz="1400" dirty="0" err="1"/>
              <a:t>interessadas</a:t>
            </a:r>
            <a:r>
              <a:rPr lang="en-US" sz="1400" dirty="0"/>
              <a:t>, </a:t>
            </a:r>
            <a:r>
              <a:rPr lang="en-US" sz="1400" dirty="0" err="1"/>
              <a:t>Engajamento</a:t>
            </a:r>
            <a:r>
              <a:rPr lang="en-US" sz="1400" dirty="0"/>
              <a:t> das </a:t>
            </a:r>
            <a:r>
              <a:rPr lang="en-US" sz="1400" dirty="0" err="1"/>
              <a:t>partes</a:t>
            </a:r>
            <a:r>
              <a:rPr lang="en-US" sz="1400" dirty="0"/>
              <a:t> </a:t>
            </a:r>
            <a:r>
              <a:rPr lang="en-US" sz="1400" dirty="0" err="1"/>
              <a:t>interessadas</a:t>
            </a:r>
            <a:r>
              <a:rPr lang="en-US" sz="1400" dirty="0"/>
              <a:t>, </a:t>
            </a:r>
            <a:r>
              <a:rPr lang="en-US" sz="1400" dirty="0" err="1"/>
              <a:t>Comunicação</a:t>
            </a:r>
            <a:r>
              <a:rPr lang="en-US" sz="1400" dirty="0"/>
              <a:t>, </a:t>
            </a:r>
            <a:r>
              <a:rPr lang="en-US" sz="1400" dirty="0" err="1"/>
              <a:t>Questões</a:t>
            </a:r>
            <a:r>
              <a:rPr lang="en-US" sz="1400" dirty="0"/>
              <a:t> da RS, </a:t>
            </a:r>
            <a:r>
              <a:rPr lang="en-US" sz="1400" dirty="0" err="1"/>
              <a:t>Oportunidades</a:t>
            </a:r>
            <a:r>
              <a:rPr lang="en-US" sz="1400" dirty="0"/>
              <a:t> de </a:t>
            </a:r>
            <a:r>
              <a:rPr lang="en-US" sz="1400" dirty="0" err="1"/>
              <a:t>melhoria</a:t>
            </a:r>
            <a:r>
              <a:rPr lang="en-US" sz="1400" dirty="0"/>
              <a:t> e </a:t>
            </a:r>
            <a:r>
              <a:rPr lang="en-US" sz="1400" dirty="0" err="1"/>
              <a:t>inovação</a:t>
            </a:r>
            <a:r>
              <a:rPr lang="en-US" sz="1400" dirty="0"/>
              <a:t>, </a:t>
            </a:r>
            <a:r>
              <a:rPr lang="en-US" sz="1400" dirty="0" err="1"/>
              <a:t>Monitoramento</a:t>
            </a:r>
            <a:r>
              <a:rPr lang="en-US" sz="1400" dirty="0"/>
              <a:t> e </a:t>
            </a:r>
            <a:r>
              <a:rPr lang="en-US" sz="1400" dirty="0" err="1"/>
              <a:t>medição</a:t>
            </a:r>
            <a:endParaRPr lang="en-US" sz="1400" dirty="0"/>
          </a:p>
        </p:txBody>
      </p:sp>
      <p:sp>
        <p:nvSpPr>
          <p:cNvPr id="9" name="Right Arrow Callout 8"/>
          <p:cNvSpPr/>
          <p:nvPr/>
        </p:nvSpPr>
        <p:spPr>
          <a:xfrm>
            <a:off x="93423" y="1905285"/>
            <a:ext cx="914400" cy="3687647"/>
          </a:xfrm>
          <a:prstGeom prst="rightArrowCallout">
            <a:avLst/>
          </a:prstGeom>
          <a:solidFill>
            <a:srgbClr val="FF6600"/>
          </a:solidFill>
        </p:spPr>
        <p:style>
          <a:lnRef idx="0">
            <a:schemeClr val="accent1"/>
          </a:lnRef>
          <a:fillRef idx="3">
            <a:schemeClr val="accent1"/>
          </a:fillRef>
          <a:effectRef idx="3">
            <a:schemeClr val="accent1"/>
          </a:effectRef>
          <a:fontRef idx="minor">
            <a:schemeClr val="lt1"/>
          </a:fontRef>
        </p:style>
        <p:txBody>
          <a:bodyPr vert="vert" anchor="ctr"/>
          <a:lstStyle/>
          <a:p>
            <a:pPr algn="ctr">
              <a:defRPr/>
            </a:pPr>
            <a:r>
              <a:rPr lang="en-US" dirty="0"/>
              <a:t>1. </a:t>
            </a:r>
            <a:r>
              <a:rPr lang="en-US" dirty="0" err="1"/>
              <a:t>Objetivo</a:t>
            </a:r>
            <a:endParaRPr lang="en-US" dirty="0"/>
          </a:p>
        </p:txBody>
      </p:sp>
      <p:sp>
        <p:nvSpPr>
          <p:cNvPr id="10" name="Left Arrow Callout 9"/>
          <p:cNvSpPr/>
          <p:nvPr/>
        </p:nvSpPr>
        <p:spPr>
          <a:xfrm>
            <a:off x="8178982" y="1939154"/>
            <a:ext cx="914400" cy="3687647"/>
          </a:xfrm>
          <a:prstGeom prst="leftArrowCallout">
            <a:avLst/>
          </a:prstGeom>
          <a:solidFill>
            <a:srgbClr val="0000FF"/>
          </a:solidFill>
        </p:spPr>
        <p:style>
          <a:lnRef idx="0">
            <a:schemeClr val="accent1"/>
          </a:lnRef>
          <a:fillRef idx="3">
            <a:schemeClr val="accent1"/>
          </a:fillRef>
          <a:effectRef idx="3">
            <a:schemeClr val="accent1"/>
          </a:effectRef>
          <a:fontRef idx="minor">
            <a:schemeClr val="lt1"/>
          </a:fontRef>
        </p:style>
        <p:txBody>
          <a:bodyPr vert="vert270" anchor="ctr"/>
          <a:lstStyle/>
          <a:p>
            <a:pPr algn="ctr">
              <a:defRPr/>
            </a:pPr>
            <a:r>
              <a:rPr lang="en-US" dirty="0"/>
              <a:t>2. </a:t>
            </a:r>
            <a:r>
              <a:rPr lang="en-US" dirty="0" err="1"/>
              <a:t>Definições</a:t>
            </a:r>
            <a:endParaRPr lang="en-US" dirty="0"/>
          </a:p>
        </p:txBody>
      </p:sp>
      <p:sp>
        <p:nvSpPr>
          <p:cNvPr id="11" name="TextBox 10"/>
          <p:cNvSpPr txBox="1">
            <a:spLocks noChangeArrowheads="1"/>
          </p:cNvSpPr>
          <p:nvPr/>
        </p:nvSpPr>
        <p:spPr bwMode="auto">
          <a:xfrm>
            <a:off x="2524125" y="-20638"/>
            <a:ext cx="412434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600" dirty="0">
                <a:solidFill>
                  <a:srgbClr val="0000FF"/>
                </a:solidFill>
              </a:rPr>
              <a:t>A nova NBR 16001</a:t>
            </a:r>
          </a:p>
        </p:txBody>
      </p:sp>
      <p:sp>
        <p:nvSpPr>
          <p:cNvPr id="7" name="Down Arrow Callout 6"/>
          <p:cNvSpPr/>
          <p:nvPr/>
        </p:nvSpPr>
        <p:spPr>
          <a:xfrm>
            <a:off x="2117061" y="563839"/>
            <a:ext cx="4773009" cy="914400"/>
          </a:xfrm>
          <a:prstGeom prst="downArrowCallout">
            <a:avLst/>
          </a:prstGeom>
          <a:solidFill>
            <a:srgbClr val="008000"/>
          </a:solidFill>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dirty="0"/>
              <a:t>3.2 </a:t>
            </a:r>
            <a:r>
              <a:rPr lang="en-US" dirty="0" err="1"/>
              <a:t>Política</a:t>
            </a:r>
            <a:r>
              <a:rPr lang="en-US" dirty="0"/>
              <a:t> da </a:t>
            </a:r>
            <a:r>
              <a:rPr lang="en-US" dirty="0" err="1"/>
              <a:t>responsabilidade</a:t>
            </a:r>
            <a:r>
              <a:rPr lang="en-US" dirty="0"/>
              <a:t> social</a:t>
            </a:r>
          </a:p>
        </p:txBody>
      </p:sp>
      <p:sp>
        <p:nvSpPr>
          <p:cNvPr id="2" name="Rounded Rectangle 1"/>
          <p:cNvSpPr/>
          <p:nvPr/>
        </p:nvSpPr>
        <p:spPr>
          <a:xfrm>
            <a:off x="5380038" y="1385888"/>
            <a:ext cx="2984500" cy="1609725"/>
          </a:xfrm>
          <a:prstGeom prst="roundRect">
            <a:avLst/>
          </a:prstGeom>
          <a:solidFill>
            <a:schemeClr val="bg1">
              <a:lumMod val="95000"/>
              <a:alpha val="31000"/>
            </a:schemeClr>
          </a:solidFill>
        </p:spPr>
        <p:style>
          <a:lnRef idx="1">
            <a:schemeClr val="accent1"/>
          </a:lnRef>
          <a:fillRef idx="3">
            <a:schemeClr val="accent1"/>
          </a:fillRef>
          <a:effectRef idx="2">
            <a:schemeClr val="accent1"/>
          </a:effectRef>
          <a:fontRef idx="minor">
            <a:schemeClr val="lt1"/>
          </a:fontRef>
        </p:style>
        <p:txBody>
          <a:bodyPr anchor="ctr"/>
          <a:lstStyle/>
          <a:p>
            <a:pPr marL="285750" indent="-285750">
              <a:buFont typeface="Arial"/>
              <a:buChar char="•"/>
              <a:defRPr/>
            </a:pPr>
            <a:r>
              <a:rPr lang="en-US" sz="1400" dirty="0" err="1">
                <a:solidFill>
                  <a:schemeClr val="tx2"/>
                </a:solidFill>
              </a:rPr>
              <a:t>Política</a:t>
            </a:r>
            <a:r>
              <a:rPr lang="en-US" sz="1400" dirty="0">
                <a:solidFill>
                  <a:schemeClr val="tx2"/>
                </a:solidFill>
              </a:rPr>
              <a:t> da RS</a:t>
            </a:r>
          </a:p>
          <a:p>
            <a:pPr marL="285750" indent="-285750">
              <a:buFont typeface="Arial"/>
              <a:buChar char="•"/>
              <a:defRPr/>
            </a:pPr>
            <a:r>
              <a:rPr lang="en-US" sz="1400" dirty="0" err="1">
                <a:solidFill>
                  <a:schemeClr val="tx2"/>
                </a:solidFill>
              </a:rPr>
              <a:t>Identificação</a:t>
            </a:r>
            <a:r>
              <a:rPr lang="en-US" sz="1400" dirty="0">
                <a:solidFill>
                  <a:schemeClr val="tx2"/>
                </a:solidFill>
              </a:rPr>
              <a:t> dos stakeholders</a:t>
            </a:r>
          </a:p>
          <a:p>
            <a:pPr marL="285750" indent="-285750">
              <a:buFont typeface="Arial"/>
              <a:buChar char="•"/>
              <a:defRPr/>
            </a:pPr>
            <a:r>
              <a:rPr lang="en-US" sz="1400" dirty="0" err="1">
                <a:solidFill>
                  <a:schemeClr val="tx2"/>
                </a:solidFill>
              </a:rPr>
              <a:t>Temas</a:t>
            </a:r>
            <a:r>
              <a:rPr lang="en-US" sz="1400" dirty="0">
                <a:solidFill>
                  <a:schemeClr val="tx2"/>
                </a:solidFill>
              </a:rPr>
              <a:t> e </a:t>
            </a:r>
            <a:r>
              <a:rPr lang="en-US" sz="1400" dirty="0" err="1">
                <a:solidFill>
                  <a:schemeClr val="tx2"/>
                </a:solidFill>
              </a:rPr>
              <a:t>questões</a:t>
            </a:r>
            <a:r>
              <a:rPr lang="en-US" sz="1400" dirty="0">
                <a:solidFill>
                  <a:schemeClr val="tx2"/>
                </a:solidFill>
              </a:rPr>
              <a:t> da RS</a:t>
            </a:r>
          </a:p>
          <a:p>
            <a:pPr marL="285750" indent="-285750">
              <a:buFont typeface="Arial"/>
              <a:buChar char="•"/>
              <a:defRPr/>
            </a:pPr>
            <a:r>
              <a:rPr lang="en-US" sz="1400" dirty="0">
                <a:solidFill>
                  <a:schemeClr val="tx2"/>
                </a:solidFill>
              </a:rPr>
              <a:t>Due diligence</a:t>
            </a:r>
          </a:p>
          <a:p>
            <a:pPr marL="285750" indent="-285750">
              <a:buFont typeface="Arial"/>
              <a:buChar char="•"/>
              <a:defRPr/>
            </a:pPr>
            <a:r>
              <a:rPr lang="en-US" sz="1400" dirty="0" err="1">
                <a:solidFill>
                  <a:schemeClr val="tx2"/>
                </a:solidFill>
              </a:rPr>
              <a:t>Oportunidades</a:t>
            </a:r>
            <a:r>
              <a:rPr lang="en-US" sz="1400" dirty="0">
                <a:solidFill>
                  <a:schemeClr val="tx2"/>
                </a:solidFill>
              </a:rPr>
              <a:t> e </a:t>
            </a:r>
            <a:r>
              <a:rPr lang="en-US" sz="1400" dirty="0" err="1">
                <a:solidFill>
                  <a:schemeClr val="tx2"/>
                </a:solidFill>
              </a:rPr>
              <a:t>inovação</a:t>
            </a:r>
            <a:endParaRPr lang="en-US" sz="1400" dirty="0">
              <a:solidFill>
                <a:schemeClr val="tx2"/>
              </a:solidFill>
            </a:endParaRPr>
          </a:p>
          <a:p>
            <a:pPr marL="285750" indent="-285750">
              <a:buFont typeface="Arial"/>
              <a:buChar char="•"/>
              <a:defRPr/>
            </a:pPr>
            <a:r>
              <a:rPr lang="en-US" sz="1400" dirty="0" err="1">
                <a:solidFill>
                  <a:schemeClr val="tx2"/>
                </a:solidFill>
              </a:rPr>
              <a:t>Requisitos</a:t>
            </a:r>
            <a:r>
              <a:rPr lang="en-US" sz="1400" dirty="0">
                <a:solidFill>
                  <a:schemeClr val="tx2"/>
                </a:solidFill>
              </a:rPr>
              <a:t> </a:t>
            </a:r>
            <a:r>
              <a:rPr lang="en-US" sz="1400" dirty="0" err="1">
                <a:solidFill>
                  <a:schemeClr val="tx2"/>
                </a:solidFill>
              </a:rPr>
              <a:t>legais</a:t>
            </a:r>
            <a:endParaRPr lang="en-US" sz="1400" dirty="0">
              <a:solidFill>
                <a:schemeClr val="tx2"/>
              </a:solidFill>
            </a:endParaRPr>
          </a:p>
          <a:p>
            <a:pPr marL="285750" indent="-285750">
              <a:buFont typeface="Arial"/>
              <a:buChar char="•"/>
              <a:defRPr/>
            </a:pPr>
            <a:r>
              <a:rPr lang="en-US" sz="1400" dirty="0" err="1">
                <a:solidFill>
                  <a:schemeClr val="tx2"/>
                </a:solidFill>
              </a:rPr>
              <a:t>Recursos</a:t>
            </a:r>
            <a:r>
              <a:rPr lang="en-US" sz="1400" dirty="0">
                <a:solidFill>
                  <a:schemeClr val="tx2"/>
                </a:solidFill>
              </a:rPr>
              <a:t> e </a:t>
            </a:r>
            <a:r>
              <a:rPr lang="en-US" sz="1400" dirty="0" err="1">
                <a:solidFill>
                  <a:schemeClr val="tx2"/>
                </a:solidFill>
              </a:rPr>
              <a:t>responsabilidade</a:t>
            </a:r>
            <a:endParaRPr lang="en-US" sz="1400" dirty="0">
              <a:solidFill>
                <a:schemeClr val="tx2"/>
              </a:solidFill>
            </a:endParaRPr>
          </a:p>
        </p:txBody>
      </p:sp>
      <p:sp>
        <p:nvSpPr>
          <p:cNvPr id="15" name="Rounded Rectangle 14"/>
          <p:cNvSpPr/>
          <p:nvPr/>
        </p:nvSpPr>
        <p:spPr>
          <a:xfrm>
            <a:off x="762000" y="1389063"/>
            <a:ext cx="2986088" cy="1608137"/>
          </a:xfrm>
          <a:prstGeom prst="roundRect">
            <a:avLst/>
          </a:prstGeom>
          <a:solidFill>
            <a:schemeClr val="bg1">
              <a:lumMod val="95000"/>
              <a:alpha val="20000"/>
            </a:schemeClr>
          </a:solidFill>
        </p:spPr>
        <p:style>
          <a:lnRef idx="1">
            <a:schemeClr val="accent1"/>
          </a:lnRef>
          <a:fillRef idx="3">
            <a:schemeClr val="accent1"/>
          </a:fillRef>
          <a:effectRef idx="2">
            <a:schemeClr val="accent1"/>
          </a:effectRef>
          <a:fontRef idx="minor">
            <a:schemeClr val="lt1"/>
          </a:fontRef>
        </p:style>
        <p:txBody>
          <a:bodyPr anchor="ctr"/>
          <a:lstStyle/>
          <a:p>
            <a:pPr marL="285750" indent="-285750">
              <a:buFont typeface="Arial"/>
              <a:buChar char="•"/>
              <a:defRPr/>
            </a:pPr>
            <a:r>
              <a:rPr lang="en-US" sz="1400" dirty="0" err="1">
                <a:solidFill>
                  <a:srgbClr val="1F497D"/>
                </a:solidFill>
              </a:rPr>
              <a:t>Monitoramento</a:t>
            </a:r>
            <a:r>
              <a:rPr lang="en-US" sz="1400" dirty="0">
                <a:solidFill>
                  <a:srgbClr val="1F497D"/>
                </a:solidFill>
              </a:rPr>
              <a:t> e </a:t>
            </a:r>
            <a:r>
              <a:rPr lang="en-US" sz="1400" dirty="0" err="1">
                <a:solidFill>
                  <a:srgbClr val="1F497D"/>
                </a:solidFill>
              </a:rPr>
              <a:t>medição</a:t>
            </a:r>
            <a:endParaRPr lang="en-US" sz="1400" dirty="0">
              <a:solidFill>
                <a:srgbClr val="1F497D"/>
              </a:solidFill>
            </a:endParaRPr>
          </a:p>
          <a:p>
            <a:pPr marL="285750" indent="-285750">
              <a:buFont typeface="Arial"/>
              <a:buChar char="•"/>
              <a:defRPr/>
            </a:pPr>
            <a:r>
              <a:rPr lang="en-US" sz="1400" dirty="0" err="1">
                <a:solidFill>
                  <a:srgbClr val="1F497D"/>
                </a:solidFill>
              </a:rPr>
              <a:t>Avaliação</a:t>
            </a:r>
            <a:r>
              <a:rPr lang="en-US" sz="1400" dirty="0">
                <a:solidFill>
                  <a:srgbClr val="1F497D"/>
                </a:solidFill>
              </a:rPr>
              <a:t> do </a:t>
            </a:r>
            <a:r>
              <a:rPr lang="en-US" sz="1400" dirty="0" err="1">
                <a:solidFill>
                  <a:srgbClr val="1F497D"/>
                </a:solidFill>
              </a:rPr>
              <a:t>atendimento</a:t>
            </a:r>
            <a:r>
              <a:rPr lang="en-US" sz="1400" dirty="0">
                <a:solidFill>
                  <a:srgbClr val="1F497D"/>
                </a:solidFill>
              </a:rPr>
              <a:t> </a:t>
            </a:r>
            <a:r>
              <a:rPr lang="en-US" sz="1400" dirty="0" err="1">
                <a:solidFill>
                  <a:srgbClr val="1F497D"/>
                </a:solidFill>
              </a:rPr>
              <a:t>à</a:t>
            </a:r>
            <a:r>
              <a:rPr lang="en-US" sz="1400" dirty="0">
                <a:solidFill>
                  <a:srgbClr val="1F497D"/>
                </a:solidFill>
              </a:rPr>
              <a:t> </a:t>
            </a:r>
            <a:r>
              <a:rPr lang="en-US" sz="1400" dirty="0" err="1">
                <a:solidFill>
                  <a:srgbClr val="1F497D"/>
                </a:solidFill>
              </a:rPr>
              <a:t>legislação</a:t>
            </a:r>
            <a:endParaRPr lang="en-US" sz="1400" dirty="0">
              <a:solidFill>
                <a:srgbClr val="1F497D"/>
              </a:solidFill>
            </a:endParaRPr>
          </a:p>
          <a:p>
            <a:pPr marL="285750" indent="-285750">
              <a:buFont typeface="Arial"/>
              <a:buChar char="•"/>
              <a:defRPr/>
            </a:pPr>
            <a:r>
              <a:rPr lang="en-US" sz="1400" dirty="0" err="1">
                <a:solidFill>
                  <a:srgbClr val="1F497D"/>
                </a:solidFill>
              </a:rPr>
              <a:t>Não</a:t>
            </a:r>
            <a:r>
              <a:rPr lang="en-US" sz="1400" dirty="0">
                <a:solidFill>
                  <a:srgbClr val="1F497D"/>
                </a:solidFill>
              </a:rPr>
              <a:t> </a:t>
            </a:r>
            <a:r>
              <a:rPr lang="en-US" sz="1400" dirty="0" err="1">
                <a:solidFill>
                  <a:srgbClr val="1F497D"/>
                </a:solidFill>
              </a:rPr>
              <a:t>conformidades</a:t>
            </a:r>
            <a:r>
              <a:rPr lang="en-US" sz="1400" dirty="0">
                <a:solidFill>
                  <a:srgbClr val="1F497D"/>
                </a:solidFill>
              </a:rPr>
              <a:t> e </a:t>
            </a:r>
            <a:r>
              <a:rPr lang="en-US" sz="1400" dirty="0" err="1">
                <a:solidFill>
                  <a:srgbClr val="1F497D"/>
                </a:solidFill>
              </a:rPr>
              <a:t>ação</a:t>
            </a:r>
            <a:r>
              <a:rPr lang="en-US" sz="1400" dirty="0">
                <a:solidFill>
                  <a:srgbClr val="1F497D"/>
                </a:solidFill>
              </a:rPr>
              <a:t> </a:t>
            </a:r>
            <a:r>
              <a:rPr lang="en-US" sz="1400" dirty="0" err="1">
                <a:solidFill>
                  <a:srgbClr val="1F497D"/>
                </a:solidFill>
              </a:rPr>
              <a:t>corretiva</a:t>
            </a:r>
            <a:r>
              <a:rPr lang="en-US" sz="1400" dirty="0">
                <a:solidFill>
                  <a:srgbClr val="1F497D"/>
                </a:solidFill>
              </a:rPr>
              <a:t> e </a:t>
            </a:r>
            <a:r>
              <a:rPr lang="en-US" sz="1400" dirty="0" err="1">
                <a:solidFill>
                  <a:srgbClr val="1F497D"/>
                </a:solidFill>
              </a:rPr>
              <a:t>preventiva</a:t>
            </a:r>
            <a:endParaRPr lang="en-US" sz="1400" dirty="0">
              <a:solidFill>
                <a:srgbClr val="1F497D"/>
              </a:solidFill>
            </a:endParaRPr>
          </a:p>
          <a:p>
            <a:pPr marL="285750" indent="-285750">
              <a:buFont typeface="Arial"/>
              <a:buChar char="•"/>
              <a:defRPr/>
            </a:pPr>
            <a:r>
              <a:rPr lang="en-US" sz="1400" dirty="0">
                <a:solidFill>
                  <a:srgbClr val="1F497D"/>
                </a:solidFill>
              </a:rPr>
              <a:t>Auditoria </a:t>
            </a:r>
            <a:r>
              <a:rPr lang="en-US" sz="1400" dirty="0" err="1">
                <a:solidFill>
                  <a:srgbClr val="1F497D"/>
                </a:solidFill>
              </a:rPr>
              <a:t>interna</a:t>
            </a:r>
            <a:endParaRPr lang="en-US" sz="1400" dirty="0">
              <a:solidFill>
                <a:srgbClr val="1F497D"/>
              </a:solidFill>
            </a:endParaRPr>
          </a:p>
          <a:p>
            <a:pPr marL="285750" indent="-285750">
              <a:buFont typeface="Arial"/>
              <a:buChar char="•"/>
              <a:defRPr/>
            </a:pPr>
            <a:r>
              <a:rPr lang="en-US" sz="1400" dirty="0" err="1">
                <a:solidFill>
                  <a:srgbClr val="1F497D"/>
                </a:solidFill>
              </a:rPr>
              <a:t>Análise</a:t>
            </a:r>
            <a:r>
              <a:rPr lang="en-US" sz="1400" dirty="0">
                <a:solidFill>
                  <a:srgbClr val="1F497D"/>
                </a:solidFill>
              </a:rPr>
              <a:t> </a:t>
            </a:r>
            <a:r>
              <a:rPr lang="en-US" sz="1400" dirty="0" err="1">
                <a:solidFill>
                  <a:srgbClr val="1F497D"/>
                </a:solidFill>
              </a:rPr>
              <a:t>pela</a:t>
            </a:r>
            <a:r>
              <a:rPr lang="en-US" sz="1400" dirty="0">
                <a:solidFill>
                  <a:srgbClr val="1F497D"/>
                </a:solidFill>
              </a:rPr>
              <a:t> Alta </a:t>
            </a:r>
            <a:r>
              <a:rPr lang="en-US" sz="1400" dirty="0" err="1">
                <a:solidFill>
                  <a:srgbClr val="1F497D"/>
                </a:solidFill>
              </a:rPr>
              <a:t>Direção</a:t>
            </a:r>
            <a:endParaRPr lang="en-US" sz="1400" dirty="0">
              <a:solidFill>
                <a:srgbClr val="1F497D"/>
              </a:solidFill>
            </a:endParaRPr>
          </a:p>
        </p:txBody>
      </p:sp>
      <p:sp>
        <p:nvSpPr>
          <p:cNvPr id="16" name="Rounded Rectangle 15"/>
          <p:cNvSpPr/>
          <p:nvPr/>
        </p:nvSpPr>
        <p:spPr>
          <a:xfrm>
            <a:off x="5380038" y="4416425"/>
            <a:ext cx="2984500" cy="1608138"/>
          </a:xfrm>
          <a:prstGeom prst="roundRect">
            <a:avLst/>
          </a:prstGeom>
          <a:solidFill>
            <a:schemeClr val="bg1">
              <a:lumMod val="95000"/>
              <a:alpha val="31000"/>
            </a:schemeClr>
          </a:solidFill>
        </p:spPr>
        <p:style>
          <a:lnRef idx="1">
            <a:schemeClr val="accent1"/>
          </a:lnRef>
          <a:fillRef idx="3">
            <a:schemeClr val="accent1"/>
          </a:fillRef>
          <a:effectRef idx="2">
            <a:schemeClr val="accent1"/>
          </a:effectRef>
          <a:fontRef idx="minor">
            <a:schemeClr val="lt1"/>
          </a:fontRef>
        </p:style>
        <p:txBody>
          <a:bodyPr anchor="ctr"/>
          <a:lstStyle/>
          <a:p>
            <a:pPr marL="285750" indent="-285750">
              <a:buFont typeface="Arial"/>
              <a:buChar char="•"/>
              <a:defRPr/>
            </a:pPr>
            <a:r>
              <a:rPr lang="en-US" sz="1400" dirty="0" err="1">
                <a:solidFill>
                  <a:srgbClr val="1F497D"/>
                </a:solidFill>
              </a:rPr>
              <a:t>Treinamento</a:t>
            </a:r>
            <a:r>
              <a:rPr lang="en-US" sz="1400" dirty="0">
                <a:solidFill>
                  <a:srgbClr val="1F497D"/>
                </a:solidFill>
              </a:rPr>
              <a:t> e </a:t>
            </a:r>
            <a:r>
              <a:rPr lang="en-US" sz="1400" dirty="0" err="1">
                <a:solidFill>
                  <a:srgbClr val="1F497D"/>
                </a:solidFill>
              </a:rPr>
              <a:t>conscientização</a:t>
            </a:r>
            <a:endParaRPr lang="en-US" sz="1400" dirty="0">
              <a:solidFill>
                <a:srgbClr val="1F497D"/>
              </a:solidFill>
            </a:endParaRPr>
          </a:p>
          <a:p>
            <a:pPr marL="285750" indent="-285750">
              <a:buFont typeface="Arial"/>
              <a:buChar char="•"/>
              <a:defRPr/>
            </a:pPr>
            <a:r>
              <a:rPr lang="en-US" sz="1400" dirty="0" err="1">
                <a:solidFill>
                  <a:srgbClr val="1F497D"/>
                </a:solidFill>
              </a:rPr>
              <a:t>Engajamento</a:t>
            </a:r>
            <a:r>
              <a:rPr lang="en-US" sz="1400" dirty="0">
                <a:solidFill>
                  <a:srgbClr val="1F497D"/>
                </a:solidFill>
              </a:rPr>
              <a:t> dos stakeholders</a:t>
            </a:r>
          </a:p>
          <a:p>
            <a:pPr marL="285750" indent="-285750">
              <a:buFont typeface="Arial"/>
              <a:buChar char="•"/>
              <a:defRPr/>
            </a:pPr>
            <a:r>
              <a:rPr lang="en-US" sz="1400" dirty="0" err="1">
                <a:solidFill>
                  <a:srgbClr val="1F497D"/>
                </a:solidFill>
              </a:rPr>
              <a:t>Comunicação</a:t>
            </a:r>
            <a:endParaRPr lang="en-US" sz="1400" dirty="0">
              <a:solidFill>
                <a:srgbClr val="1F497D"/>
              </a:solidFill>
            </a:endParaRPr>
          </a:p>
          <a:p>
            <a:pPr marL="285750" indent="-285750">
              <a:buFont typeface="Arial"/>
              <a:buChar char="•"/>
              <a:defRPr/>
            </a:pPr>
            <a:r>
              <a:rPr lang="en-US" sz="1400" dirty="0" err="1">
                <a:solidFill>
                  <a:srgbClr val="1F497D"/>
                </a:solidFill>
              </a:rPr>
              <a:t>Tratamento</a:t>
            </a:r>
            <a:r>
              <a:rPr lang="en-US" sz="1400" dirty="0">
                <a:solidFill>
                  <a:srgbClr val="1F497D"/>
                </a:solidFill>
              </a:rPr>
              <a:t> de </a:t>
            </a:r>
            <a:r>
              <a:rPr lang="en-US" sz="1400" dirty="0" err="1">
                <a:solidFill>
                  <a:srgbClr val="1F497D"/>
                </a:solidFill>
              </a:rPr>
              <a:t>conflitos</a:t>
            </a:r>
            <a:r>
              <a:rPr lang="en-US" sz="1400" dirty="0">
                <a:solidFill>
                  <a:srgbClr val="1F497D"/>
                </a:solidFill>
              </a:rPr>
              <a:t> e </a:t>
            </a:r>
            <a:r>
              <a:rPr lang="en-US" sz="1400" dirty="0" err="1">
                <a:solidFill>
                  <a:srgbClr val="1F497D"/>
                </a:solidFill>
              </a:rPr>
              <a:t>desavenças</a:t>
            </a:r>
            <a:endParaRPr lang="en-US" sz="1400" dirty="0">
              <a:solidFill>
                <a:srgbClr val="1F497D"/>
              </a:solidFill>
            </a:endParaRPr>
          </a:p>
          <a:p>
            <a:pPr marL="285750" indent="-285750">
              <a:buFont typeface="Arial"/>
              <a:buChar char="•"/>
              <a:defRPr/>
            </a:pPr>
            <a:r>
              <a:rPr lang="en-US" sz="1400" dirty="0" err="1">
                <a:solidFill>
                  <a:srgbClr val="1F497D"/>
                </a:solidFill>
              </a:rPr>
              <a:t>Controle</a:t>
            </a:r>
            <a:r>
              <a:rPr lang="en-US" sz="1400" dirty="0">
                <a:solidFill>
                  <a:srgbClr val="1F497D"/>
                </a:solidFill>
              </a:rPr>
              <a:t> </a:t>
            </a:r>
            <a:r>
              <a:rPr lang="en-US" sz="1400" dirty="0" err="1">
                <a:solidFill>
                  <a:srgbClr val="1F497D"/>
                </a:solidFill>
              </a:rPr>
              <a:t>operacional</a:t>
            </a:r>
            <a:endParaRPr lang="en-US" sz="1400" dirty="0">
              <a:solidFill>
                <a:srgbClr val="1F497D"/>
              </a:solidFill>
            </a:endParaRPr>
          </a:p>
        </p:txBody>
      </p:sp>
      <p:sp>
        <p:nvSpPr>
          <p:cNvPr id="17" name="Rounded Rectangle 16"/>
          <p:cNvSpPr/>
          <p:nvPr/>
        </p:nvSpPr>
        <p:spPr>
          <a:xfrm>
            <a:off x="762000" y="4413250"/>
            <a:ext cx="2986088" cy="1608138"/>
          </a:xfrm>
          <a:prstGeom prst="roundRect">
            <a:avLst/>
          </a:prstGeom>
          <a:solidFill>
            <a:schemeClr val="bg1">
              <a:lumMod val="95000"/>
              <a:alpha val="31000"/>
            </a:schemeClr>
          </a:solidFill>
        </p:spPr>
        <p:style>
          <a:lnRef idx="1">
            <a:schemeClr val="accent1"/>
          </a:lnRef>
          <a:fillRef idx="3">
            <a:schemeClr val="accent1"/>
          </a:fillRef>
          <a:effectRef idx="2">
            <a:schemeClr val="accent1"/>
          </a:effectRef>
          <a:fontRef idx="minor">
            <a:schemeClr val="lt1"/>
          </a:fontRef>
        </p:style>
        <p:txBody>
          <a:bodyPr anchor="ctr"/>
          <a:lstStyle/>
          <a:p>
            <a:pPr marL="285750" indent="-285750">
              <a:buFont typeface="Arial"/>
              <a:buChar char="•"/>
              <a:defRPr/>
            </a:pPr>
            <a:r>
              <a:rPr lang="en-US" sz="1400" dirty="0">
                <a:solidFill>
                  <a:srgbClr val="1F497D"/>
                </a:solidFill>
              </a:rPr>
              <a:t>Manual do SGRS</a:t>
            </a:r>
          </a:p>
          <a:p>
            <a:pPr marL="285750" indent="-285750">
              <a:buFont typeface="Arial"/>
              <a:buChar char="•"/>
              <a:defRPr/>
            </a:pPr>
            <a:r>
              <a:rPr lang="en-US" sz="1400" dirty="0" err="1">
                <a:solidFill>
                  <a:srgbClr val="1F497D"/>
                </a:solidFill>
              </a:rPr>
              <a:t>Controle</a:t>
            </a:r>
            <a:r>
              <a:rPr lang="en-US" sz="1400" dirty="0">
                <a:solidFill>
                  <a:srgbClr val="1F497D"/>
                </a:solidFill>
              </a:rPr>
              <a:t> de </a:t>
            </a:r>
            <a:r>
              <a:rPr lang="en-US" sz="1400" dirty="0" err="1">
                <a:solidFill>
                  <a:srgbClr val="1F497D"/>
                </a:solidFill>
              </a:rPr>
              <a:t>documentos</a:t>
            </a:r>
            <a:r>
              <a:rPr lang="en-US" sz="1400" dirty="0">
                <a:solidFill>
                  <a:srgbClr val="1F497D"/>
                </a:solidFill>
              </a:rPr>
              <a:t> </a:t>
            </a:r>
          </a:p>
          <a:p>
            <a:pPr marL="285750" indent="-285750">
              <a:buFont typeface="Arial"/>
              <a:buChar char="•"/>
              <a:defRPr/>
            </a:pPr>
            <a:r>
              <a:rPr lang="en-US" sz="1400" dirty="0" err="1">
                <a:solidFill>
                  <a:srgbClr val="1F497D"/>
                </a:solidFill>
              </a:rPr>
              <a:t>Controle</a:t>
            </a:r>
            <a:r>
              <a:rPr lang="en-US" sz="1400" dirty="0">
                <a:solidFill>
                  <a:srgbClr val="1F497D"/>
                </a:solidFill>
              </a:rPr>
              <a:t> de </a:t>
            </a:r>
            <a:r>
              <a:rPr lang="en-US" sz="1400" dirty="0" err="1">
                <a:solidFill>
                  <a:srgbClr val="1F497D"/>
                </a:solidFill>
              </a:rPr>
              <a:t>registros</a:t>
            </a:r>
            <a:endParaRPr lang="en-US" sz="1400" dirty="0">
              <a:solidFill>
                <a:srgbClr val="1F497D"/>
              </a:solidFill>
            </a:endParaRPr>
          </a:p>
        </p:txBody>
      </p:sp>
    </p:spTree>
    <p:extLst>
      <p:ext uri="{BB962C8B-B14F-4D97-AF65-F5344CB8AC3E}">
        <p14:creationId xmlns:p14="http://schemas.microsoft.com/office/powerpoint/2010/main" val="22405155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linds(horizontal)">
                                      <p:cBhvr>
                                        <p:cTn id="11" dur="500"/>
                                        <p:tgtEl>
                                          <p:spTgt spid="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linds(horizontal)">
                                      <p:cBhvr>
                                        <p:cTn id="16" dur="500"/>
                                        <p:tgtEl>
                                          <p:spTgt spid="1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linds(horizontal)">
                                      <p:cBhvr>
                                        <p:cTn id="21" dur="500"/>
                                        <p:tgtEl>
                                          <p:spTgt spid="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linds(horizontal)">
                                      <p:cBhvr>
                                        <p:cTn id="26" dur="500"/>
                                        <p:tgtEl>
                                          <p:spTgt spid="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blinds(horizontal)">
                                      <p:cBhvr>
                                        <p:cTn id="31" dur="500"/>
                                        <p:tgtEl>
                                          <p:spTgt spid="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blinds(horizontal)">
                                      <p:cBhvr>
                                        <p:cTn id="36" dur="500"/>
                                        <p:tgtEl>
                                          <p:spTgt spid="1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blinds(horizontal)">
                                      <p:cBhvr>
                                        <p:cTn id="41" dur="500"/>
                                        <p:tgtEl>
                                          <p:spTgt spid="17"/>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blinds(horizontal)">
                                      <p:cBhvr>
                                        <p:cTn id="46" dur="500"/>
                                        <p:tgtEl>
                                          <p:spTgt spid="1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nodeType="click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blinds(horizontal)">
                                      <p:cBhvr>
                                        <p:cTn id="5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11" grpId="0"/>
      <p:bldP spid="2" grpId="0" animBg="1"/>
      <p:bldP spid="15" grpId="0" animBg="1"/>
      <p:bldP spid="16"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solidFill>
                  <a:srgbClr val="0000FF"/>
                </a:solidFill>
              </a:rPr>
              <a:t>R</a:t>
            </a:r>
            <a:r>
              <a:rPr lang="en-US" dirty="0" err="1" smtClean="0">
                <a:solidFill>
                  <a:srgbClr val="0000FF"/>
                </a:solidFill>
              </a:rPr>
              <a:t>essalvas</a:t>
            </a:r>
            <a:r>
              <a:rPr lang="en-US" dirty="0" smtClean="0">
                <a:solidFill>
                  <a:srgbClr val="0000FF"/>
                </a:solidFill>
              </a:rPr>
              <a:t> </a:t>
            </a:r>
            <a:r>
              <a:rPr lang="en-US" dirty="0" err="1" smtClean="0">
                <a:solidFill>
                  <a:srgbClr val="0000FF"/>
                </a:solidFill>
              </a:rPr>
              <a:t>importantes</a:t>
            </a:r>
            <a:r>
              <a:rPr lang="en-US" dirty="0" smtClean="0">
                <a:solidFill>
                  <a:srgbClr val="0000FF"/>
                </a:solidFill>
              </a:rPr>
              <a:t> da NBR 16001</a:t>
            </a:r>
            <a:endParaRPr lang="en-US" dirty="0">
              <a:solidFill>
                <a:srgbClr val="0000FF"/>
              </a:solidFill>
            </a:endParaRPr>
          </a:p>
        </p:txBody>
      </p:sp>
      <p:sp>
        <p:nvSpPr>
          <p:cNvPr id="3" name="Content Placeholder 2"/>
          <p:cNvSpPr>
            <a:spLocks noGrp="1"/>
          </p:cNvSpPr>
          <p:nvPr>
            <p:ph idx="1"/>
          </p:nvPr>
        </p:nvSpPr>
        <p:spPr>
          <a:xfrm>
            <a:off x="457200" y="1518252"/>
            <a:ext cx="8229600" cy="4525963"/>
          </a:xfrm>
        </p:spPr>
        <p:txBody>
          <a:bodyPr>
            <a:noAutofit/>
          </a:bodyPr>
          <a:lstStyle/>
          <a:p>
            <a:r>
              <a:rPr lang="pt-BR" sz="2400" i="1" dirty="0" smtClean="0">
                <a:solidFill>
                  <a:srgbClr val="0000FF"/>
                </a:solidFill>
              </a:rPr>
              <a:t>“O </a:t>
            </a:r>
            <a:r>
              <a:rPr lang="pt-BR" sz="2400" i="1" dirty="0">
                <a:solidFill>
                  <a:srgbClr val="0000FF"/>
                </a:solidFill>
              </a:rPr>
              <a:t>atendimento aos requisitos da Norma não significa que a organização é socialmente responsável, mas que possui um sistema da gestão da responsabilidade social. As comunicações da organização, tanto internas quanto externas, deverão respeitar este preceito</a:t>
            </a:r>
            <a:r>
              <a:rPr lang="pt-BR" sz="2400" i="1" dirty="0" smtClean="0">
                <a:solidFill>
                  <a:srgbClr val="0000FF"/>
                </a:solidFill>
              </a:rPr>
              <a:t>.”</a:t>
            </a:r>
          </a:p>
          <a:p>
            <a:r>
              <a:rPr lang="pt-BR" sz="2400" i="1" dirty="0" smtClean="0">
                <a:solidFill>
                  <a:srgbClr val="0000FF"/>
                </a:solidFill>
              </a:rPr>
              <a:t>“A </a:t>
            </a:r>
            <a:r>
              <a:rPr lang="pt-BR" sz="2400" i="1" dirty="0">
                <a:solidFill>
                  <a:srgbClr val="0000FF"/>
                </a:solidFill>
              </a:rPr>
              <a:t>conformidade com esta Norma não implica, por si só, na conformidade com as diretrizes da ISO 26000. Quaisquer declarações de que um certificado de conformidade com esta Norma seria uma evidência do atendimento as diretrizes da ISO 26000 são incompatíveis com os objetivos desta Norma. No entanto, a adoção dest</a:t>
            </a:r>
            <a:r>
              <a:rPr lang="pt-BR" sz="2400" dirty="0">
                <a:solidFill>
                  <a:srgbClr val="0000FF"/>
                </a:solidFill>
              </a:rPr>
              <a:t>a Norma pode auxiliar a organização em seu processo de implementação de algumas das diretrizes da ISO 26000</a:t>
            </a:r>
            <a:r>
              <a:rPr lang="pt-BR" sz="2400" dirty="0" smtClean="0">
                <a:solidFill>
                  <a:srgbClr val="0000FF"/>
                </a:solidFill>
              </a:rPr>
              <a:t>.</a:t>
            </a:r>
            <a:r>
              <a:rPr lang="pt-BR" sz="2400" dirty="0">
                <a:solidFill>
                  <a:srgbClr val="0000FF"/>
                </a:solidFill>
              </a:rPr>
              <a:t>"</a:t>
            </a:r>
            <a:endParaRPr lang="pt-BR" sz="2400" i="1" dirty="0">
              <a:solidFill>
                <a:srgbClr val="0000FF"/>
              </a:solidFill>
            </a:endParaRPr>
          </a:p>
          <a:p>
            <a:endParaRPr lang="en-US" sz="2400" dirty="0">
              <a:solidFill>
                <a:srgbClr val="0000FF"/>
              </a:solidFill>
            </a:endParaRPr>
          </a:p>
        </p:txBody>
      </p:sp>
    </p:spTree>
    <p:extLst>
      <p:ext uri="{BB962C8B-B14F-4D97-AF65-F5344CB8AC3E}">
        <p14:creationId xmlns:p14="http://schemas.microsoft.com/office/powerpoint/2010/main" val="21850735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566</TotalTime>
  <Words>911</Words>
  <Application>Microsoft Macintosh PowerPoint</Application>
  <PresentationFormat>On-screen Show (4:3)</PresentationFormat>
  <Paragraphs>200</Paragraphs>
  <Slides>12</Slides>
  <Notes>3</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Office Theme</vt:lpstr>
      <vt:lpstr>Custom Design</vt:lpstr>
      <vt:lpstr>ABNT NBR 16001:2012</vt:lpstr>
      <vt:lpstr>Série NBR 16001</vt:lpstr>
      <vt:lpstr>PowerPoint Presentation</vt:lpstr>
      <vt:lpstr>PowerPoint Presentation</vt:lpstr>
      <vt:lpstr>Certificados SA8000:2008 (junho/2011)</vt:lpstr>
      <vt:lpstr>Certificados no Brasil (junho/2011)</vt:lpstr>
      <vt:lpstr>PowerPoint Presentation</vt:lpstr>
      <vt:lpstr>PowerPoint Presentation</vt:lpstr>
      <vt:lpstr>Ressalvas importantes da NBR 16001</vt:lpstr>
      <vt:lpstr>Organizações com desempenho diferentes podem atender aos requisitos da NBR 16001</vt:lpstr>
      <vt:lpstr>3 anos de transição</vt:lpstr>
      <vt:lpstr>PowerPoint Presentation</vt:lpstr>
    </vt:vector>
  </TitlesOfParts>
  <Company>Fundacao Vanzolini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ISO 26000:2010 e a ABNT NBR 16001:2012</dc:title>
  <dc:creator>José Salvador da Silva Filho</dc:creator>
  <cp:lastModifiedBy>José Salvador da Silva Filho</cp:lastModifiedBy>
  <cp:revision>41</cp:revision>
  <dcterms:created xsi:type="dcterms:W3CDTF">2011-11-22T22:09:40Z</dcterms:created>
  <dcterms:modified xsi:type="dcterms:W3CDTF">2012-05-17T13:57:29Z</dcterms:modified>
</cp:coreProperties>
</file>